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5" r:id="rId2"/>
    <p:sldMasterId id="2147483697" r:id="rId3"/>
    <p:sldMasterId id="2147483709" r:id="rId4"/>
    <p:sldMasterId id="2147483721" r:id="rId5"/>
  </p:sldMasterIdLst>
  <p:sldIdLst>
    <p:sldId id="256" r:id="rId6"/>
    <p:sldId id="257" r:id="rId7"/>
    <p:sldId id="258" r:id="rId8"/>
    <p:sldId id="259" r:id="rId9"/>
    <p:sldId id="260" r:id="rId10"/>
    <p:sldId id="261" r:id="rId11"/>
    <p:sldId id="262" r:id="rId12"/>
    <p:sldId id="263" r:id="rId13"/>
    <p:sldId id="264" r:id="rId14"/>
    <p:sldId id="265" r:id="rId15"/>
    <p:sldId id="267" r:id="rId16"/>
    <p:sldId id="266" r:id="rId17"/>
    <p:sldId id="268" r:id="rId18"/>
    <p:sldId id="269" r:id="rId19"/>
    <p:sldId id="270" r:id="rId20"/>
    <p:sldId id="271" r:id="rId21"/>
    <p:sldId id="272" r:id="rId22"/>
    <p:sldId id="273" r:id="rId23"/>
    <p:sldId id="274" r:id="rId24"/>
    <p:sldId id="275"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a:srgbClr val="6600FF"/>
    <a:srgbClr val="006C31"/>
    <a:srgbClr val="FF0000"/>
    <a:srgbClr val="F0EA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6" d="100"/>
          <a:sy n="86" d="100"/>
        </p:scale>
        <p:origin x="1310" y="5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G:\&#24066;&#22580;&#22823;&#23398;\&#24066;&#22580;&#22823;&#23398;&#2225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a:pPr>
            <a:r>
              <a:rPr lang="ja-JP"/>
              <a:t>中央卸売市場数の推移</a:t>
            </a:r>
            <a:endParaRPr lang="en-US"/>
          </a:p>
        </c:rich>
      </c:tx>
      <c:layout/>
      <c:overlay val="0"/>
      <c:spPr>
        <a:noFill/>
        <a:ln>
          <a:noFill/>
        </a:ln>
        <a:effectLst/>
      </c:spPr>
    </c:title>
    <c:autoTitleDeleted val="0"/>
    <c:plotArea>
      <c:layout>
        <c:manualLayout>
          <c:layoutTarget val="inner"/>
          <c:xMode val="edge"/>
          <c:yMode val="edge"/>
          <c:x val="0.16151812192307133"/>
          <c:y val="0.12432673188578708"/>
          <c:w val="0.79766555154631669"/>
          <c:h val="0.57533625299719382"/>
        </c:manualLayout>
      </c:layout>
      <c:lineChart>
        <c:grouping val="standard"/>
        <c:varyColors val="0"/>
        <c:ser>
          <c:idx val="0"/>
          <c:order val="0"/>
          <c:tx>
            <c:strRef>
              <c:f>Sheet1!$B$1</c:f>
              <c:strCache>
                <c:ptCount val="1"/>
                <c:pt idx="0">
                  <c:v>市場数</c:v>
                </c:pt>
              </c:strCache>
            </c:strRef>
          </c:tx>
          <c:spPr>
            <a:ln w="28575" cap="rnd">
              <a:solidFill>
                <a:srgbClr val="FF0000"/>
              </a:solidFill>
              <a:round/>
            </a:ln>
            <a:effectLst/>
          </c:spPr>
          <c:marker>
            <c:symbol val="circle"/>
            <c:size val="5"/>
            <c:spPr>
              <a:solidFill>
                <a:srgbClr val="FF0000"/>
              </a:solidFill>
              <a:ln w="9525">
                <a:solidFill>
                  <a:srgbClr val="FF0000"/>
                </a:solidFill>
              </a:ln>
              <a:effectLst/>
            </c:spPr>
          </c:marker>
          <c:cat>
            <c:strRef>
              <c:f>Sheet1!$A$2:$A$8</c:f>
              <c:strCache>
                <c:ptCount val="7"/>
                <c:pt idx="0">
                  <c:v>1955年</c:v>
                </c:pt>
                <c:pt idx="1">
                  <c:v>1965年</c:v>
                </c:pt>
                <c:pt idx="2">
                  <c:v>1975年</c:v>
                </c:pt>
                <c:pt idx="3">
                  <c:v>1985年</c:v>
                </c:pt>
                <c:pt idx="4">
                  <c:v>1995年</c:v>
                </c:pt>
                <c:pt idx="5">
                  <c:v>2005年</c:v>
                </c:pt>
                <c:pt idx="6">
                  <c:v>2015年</c:v>
                </c:pt>
              </c:strCache>
            </c:strRef>
          </c:cat>
          <c:val>
            <c:numRef>
              <c:f>Sheet1!$B$2:$B$8</c:f>
              <c:numCache>
                <c:formatCode>General</c:formatCode>
                <c:ptCount val="7"/>
                <c:pt idx="0">
                  <c:v>27</c:v>
                </c:pt>
                <c:pt idx="1">
                  <c:v>52</c:v>
                </c:pt>
                <c:pt idx="2">
                  <c:v>80</c:v>
                </c:pt>
                <c:pt idx="3">
                  <c:v>91</c:v>
                </c:pt>
                <c:pt idx="4">
                  <c:v>88</c:v>
                </c:pt>
                <c:pt idx="5">
                  <c:v>86</c:v>
                </c:pt>
                <c:pt idx="6">
                  <c:v>66</c:v>
                </c:pt>
              </c:numCache>
            </c:numRef>
          </c:val>
          <c:smooth val="0"/>
        </c:ser>
        <c:dLbls>
          <c:showLegendKey val="0"/>
          <c:showVal val="0"/>
          <c:showCatName val="0"/>
          <c:showSerName val="0"/>
          <c:showPercent val="0"/>
          <c:showBubbleSize val="0"/>
        </c:dLbls>
        <c:marker val="1"/>
        <c:smooth val="0"/>
        <c:axId val="201822208"/>
        <c:axId val="200971008"/>
      </c:lineChart>
      <c:catAx>
        <c:axId val="2018222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ja-JP"/>
          </a:p>
        </c:txPr>
        <c:crossAx val="200971008"/>
        <c:crosses val="autoZero"/>
        <c:auto val="1"/>
        <c:lblAlgn val="ctr"/>
        <c:lblOffset val="100"/>
        <c:noMultiLvlLbl val="0"/>
      </c:catAx>
      <c:valAx>
        <c:axId val="20097100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vert="horz"/>
              <a:lstStyle/>
              <a:p>
                <a:pPr>
                  <a:defRPr/>
                </a:pPr>
                <a:r>
                  <a:rPr lang="ja-JP"/>
                  <a:t>市場数（ヵ所）</a:t>
                </a:r>
              </a:p>
            </c:rich>
          </c:tx>
          <c:layout/>
          <c:overlay val="0"/>
          <c:spPr>
            <a:noFill/>
            <a:ln>
              <a:noFill/>
            </a:ln>
            <a:effectLst/>
          </c:spPr>
        </c:title>
        <c:numFmt formatCode="General" sourceLinked="1"/>
        <c:majorTickMark val="none"/>
        <c:minorTickMark val="none"/>
        <c:tickLblPos val="nextTo"/>
        <c:spPr>
          <a:noFill/>
          <a:ln>
            <a:noFill/>
          </a:ln>
          <a:effectLst/>
        </c:spPr>
        <c:txPr>
          <a:bodyPr rot="-60000000" vert="horz"/>
          <a:lstStyle/>
          <a:p>
            <a:pPr>
              <a:defRPr/>
            </a:pPr>
            <a:endParaRPr lang="ja-JP"/>
          </a:p>
        </c:txPr>
        <c:crossAx val="201822208"/>
        <c:crosses val="autoZero"/>
        <c:crossBetween val="between"/>
        <c:majorUnit val="20"/>
      </c:valAx>
      <c:spPr>
        <a:noFill/>
        <a:ln>
          <a:noFill/>
        </a:ln>
        <a:effectLst/>
      </c:spPr>
    </c:plotArea>
    <c:plotVisOnly val="1"/>
    <c:dispBlanksAs val="gap"/>
    <c:showDLblsOverMax val="0"/>
  </c:chart>
  <c:spPr>
    <a:noFill/>
    <a:ln w="9525" cap="flat" cmpd="sng" algn="ctr">
      <a:noFill/>
      <a:round/>
    </a:ln>
    <a:effectLst/>
  </c:spPr>
  <c:txPr>
    <a:bodyPr/>
    <a:lstStyle/>
    <a:p>
      <a:pPr>
        <a:defRPr sz="1800"/>
      </a:pPr>
      <a:endParaRPr lang="ja-JP"/>
    </a:p>
  </c:txPr>
  <c:externalData r:id="rId1">
    <c:autoUpdate val="0"/>
  </c:externalData>
  <c:userShapes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png"/></Relationships>
</file>

<file path=ppt/drawings/drawing1.xml><?xml version="1.0" encoding="utf-8"?>
<c:userShapes xmlns:c="http://schemas.openxmlformats.org/drawingml/2006/chart">
  <cdr:relSizeAnchor xmlns:cdr="http://schemas.openxmlformats.org/drawingml/2006/chartDrawing">
    <cdr:from>
      <cdr:x>0.02864</cdr:x>
      <cdr:y>0.92378</cdr:y>
    </cdr:from>
    <cdr:to>
      <cdr:x>0.98609</cdr:x>
      <cdr:y>1</cdr:y>
    </cdr:to>
    <cdr:sp macro="" textlink="">
      <cdr:nvSpPr>
        <cdr:cNvPr id="2" name="テキスト ボックス 1"/>
        <cdr:cNvSpPr txBox="1"/>
      </cdr:nvSpPr>
      <cdr:spPr>
        <a:xfrm xmlns:a="http://schemas.openxmlformats.org/drawingml/2006/main">
          <a:off x="137104" y="4074458"/>
          <a:ext cx="4583459" cy="33617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1600" b="1" dirty="0"/>
            <a:t>資料：農林水産省「平成</a:t>
          </a:r>
          <a:r>
            <a:rPr lang="en-US" altLang="ja-JP" sz="1600" b="1" dirty="0"/>
            <a:t>26</a:t>
          </a:r>
          <a:r>
            <a:rPr lang="ja-JP" altLang="en-US" sz="1600" b="1" dirty="0"/>
            <a:t>年度卸売市場データ集」</a:t>
          </a:r>
        </a:p>
      </cdr:txBody>
    </cdr:sp>
  </cdr:relSizeAnchor>
</c:userShap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7" name="図 6" descr="Power01.jpg"/>
          <p:cNvPicPr>
            <a:picLocks noChangeAspect="1"/>
          </p:cNvPicPr>
          <p:nvPr/>
        </p:nvPicPr>
        <p:blipFill>
          <a:blip r:embed="rId2" cstate="print"/>
          <a:stretch>
            <a:fillRect/>
          </a:stretch>
        </p:blipFill>
        <p:spPr>
          <a:xfrm>
            <a:off x="6341" y="0"/>
            <a:ext cx="9131317" cy="6858000"/>
          </a:xfrm>
          <a:prstGeom prst="rect">
            <a:avLst/>
          </a:prstGeom>
        </p:spPr>
      </p:pic>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 3"/>
          <p:cNvSpPr>
            <a:spLocks noGrp="1"/>
          </p:cNvSpPr>
          <p:nvPr>
            <p:ph type="dt" sz="half" idx="10"/>
          </p:nvPr>
        </p:nvSpPr>
        <p:spPr>
          <a:xfrm>
            <a:off x="6929454" y="142852"/>
            <a:ext cx="2133600" cy="365125"/>
          </a:xfrm>
        </p:spPr>
        <p:txBody>
          <a:bodyPr/>
          <a:lstStyle/>
          <a:p>
            <a:fld id="{6F37F570-D6BD-4CC5-A1C8-4BC8492B825F}" type="datetimeFigureOut">
              <a:rPr kumimoji="1" lang="ja-JP" altLang="en-US" smtClean="0"/>
              <a:pPr/>
              <a:t>2015/10/19</a:t>
            </a:fld>
            <a:endParaRPr kumimoji="1" lang="ja-JP" altLang="en-US"/>
          </a:p>
        </p:txBody>
      </p:sp>
      <p:sp>
        <p:nvSpPr>
          <p:cNvPr id="5" name="フッター プレースホルダ 4"/>
          <p:cNvSpPr>
            <a:spLocks noGrp="1"/>
          </p:cNvSpPr>
          <p:nvPr>
            <p:ph type="ftr" sz="quarter" idx="11"/>
          </p:nvPr>
        </p:nvSpPr>
        <p:spPr>
          <a:xfrm>
            <a:off x="5214942" y="6357958"/>
            <a:ext cx="1966906" cy="365125"/>
          </a:xfrm>
        </p:spPr>
        <p:txBody>
          <a:bodyPr/>
          <a:lstStyle/>
          <a:p>
            <a:endParaRPr kumimoji="1" lang="ja-JP" altLang="en-US"/>
          </a:p>
        </p:txBody>
      </p:sp>
      <p:sp>
        <p:nvSpPr>
          <p:cNvPr id="6" name="スライド番号プレースホルダ 5"/>
          <p:cNvSpPr>
            <a:spLocks noGrp="1"/>
          </p:cNvSpPr>
          <p:nvPr>
            <p:ph type="sldNum" sz="quarter" idx="12"/>
          </p:nvPr>
        </p:nvSpPr>
        <p:spPr>
          <a:xfrm>
            <a:off x="7286644" y="6356350"/>
            <a:ext cx="1400156" cy="365125"/>
          </a:xfrm>
        </p:spPr>
        <p:txBody>
          <a:bodyPr/>
          <a:lstStyle/>
          <a:p>
            <a:fld id="{1E63AE7E-96D0-4E88-A69F-A60E8BCA10F2}" type="slidenum">
              <a:rPr kumimoji="1" lang="ja-JP" altLang="en-US" smtClean="0"/>
              <a:pPr/>
              <a:t>‹#›</a:t>
            </a:fld>
            <a:endParaRPr kumimoji="1" lang="ja-JP" altLang="en-US"/>
          </a:p>
        </p:txBody>
      </p:sp>
    </p:spTree>
    <p:extLst>
      <p:ext uri="{BB962C8B-B14F-4D97-AF65-F5344CB8AC3E}">
        <p14:creationId xmlns:p14="http://schemas.microsoft.com/office/powerpoint/2010/main" val="3355896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図を追加</a:t>
            </a:r>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 4"/>
          <p:cNvSpPr>
            <a:spLocks noGrp="1"/>
          </p:cNvSpPr>
          <p:nvPr>
            <p:ph type="dt" sz="half" idx="10"/>
          </p:nvPr>
        </p:nvSpPr>
        <p:spPr/>
        <p:txBody>
          <a:bodyPr/>
          <a:lstStyle/>
          <a:p>
            <a:fld id="{6F37F570-D6BD-4CC5-A1C8-4BC8492B825F}" type="datetimeFigureOut">
              <a:rPr kumimoji="1" lang="ja-JP" altLang="en-US" smtClean="0"/>
              <a:pPr/>
              <a:t>2015/10/19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E63AE7E-96D0-4E88-A69F-A60E8BCA10F2}" type="slidenum">
              <a:rPr kumimoji="1" lang="ja-JP" altLang="en-US" smtClean="0"/>
              <a:pPr/>
              <a:t>‹#›</a:t>
            </a:fld>
            <a:endParaRPr kumimoji="1" lang="ja-JP" altLang="en-US"/>
          </a:p>
        </p:txBody>
      </p:sp>
    </p:spTree>
    <p:extLst>
      <p:ext uri="{BB962C8B-B14F-4D97-AF65-F5344CB8AC3E}">
        <p14:creationId xmlns:p14="http://schemas.microsoft.com/office/powerpoint/2010/main" val="398856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F37F570-D6BD-4CC5-A1C8-4BC8492B825F}" type="datetimeFigureOut">
              <a:rPr kumimoji="1" lang="ja-JP" altLang="en-US" smtClean="0"/>
              <a:pPr/>
              <a:t>2015/10/19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E63AE7E-96D0-4E88-A69F-A60E8BCA10F2}" type="slidenum">
              <a:rPr kumimoji="1" lang="ja-JP" altLang="en-US" smtClean="0"/>
              <a:pPr/>
              <a:t>‹#›</a:t>
            </a:fld>
            <a:endParaRPr kumimoji="1" lang="ja-JP" altLang="en-US"/>
          </a:p>
        </p:txBody>
      </p:sp>
    </p:spTree>
    <p:extLst>
      <p:ext uri="{BB962C8B-B14F-4D97-AF65-F5344CB8AC3E}">
        <p14:creationId xmlns:p14="http://schemas.microsoft.com/office/powerpoint/2010/main" val="1248428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F37F570-D6BD-4CC5-A1C8-4BC8492B825F}" type="datetimeFigureOut">
              <a:rPr kumimoji="1" lang="ja-JP" altLang="en-US" smtClean="0"/>
              <a:pPr/>
              <a:t>2015/10/19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E63AE7E-96D0-4E88-A69F-A60E8BCA10F2}" type="slidenum">
              <a:rPr kumimoji="1" lang="ja-JP" altLang="en-US" smtClean="0"/>
              <a:pPr/>
              <a:t>‹#›</a:t>
            </a:fld>
            <a:endParaRPr kumimoji="1" lang="ja-JP" altLang="en-US"/>
          </a:p>
        </p:txBody>
      </p:sp>
    </p:spTree>
    <p:extLst>
      <p:ext uri="{BB962C8B-B14F-4D97-AF65-F5344CB8AC3E}">
        <p14:creationId xmlns:p14="http://schemas.microsoft.com/office/powerpoint/2010/main" val="14689947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fld id="{F3C6FEDE-EC35-44E0-99DA-E160B228EE9B}" type="slidenum">
              <a:rPr kumimoji="1" lang="ja-JP" altLang="en-US" smtClean="0"/>
              <a:pPr/>
              <a:t>‹#›</a:t>
            </a:fld>
            <a:endParaRPr kumimoji="1" lang="ja-JP" altLang="en-US"/>
          </a:p>
        </p:txBody>
      </p:sp>
    </p:spTree>
    <p:extLst>
      <p:ext uri="{BB962C8B-B14F-4D97-AF65-F5344CB8AC3E}">
        <p14:creationId xmlns:p14="http://schemas.microsoft.com/office/powerpoint/2010/main" val="14966297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fld id="{F3C6FEDE-EC35-44E0-99DA-E160B228EE9B}" type="slidenum">
              <a:rPr kumimoji="1" lang="ja-JP" altLang="en-US" smtClean="0"/>
              <a:pPr/>
              <a:t>‹#›</a:t>
            </a:fld>
            <a:endParaRPr kumimoji="1" lang="ja-JP" altLang="en-US"/>
          </a:p>
        </p:txBody>
      </p:sp>
    </p:spTree>
    <p:extLst>
      <p:ext uri="{BB962C8B-B14F-4D97-AF65-F5344CB8AC3E}">
        <p14:creationId xmlns:p14="http://schemas.microsoft.com/office/powerpoint/2010/main" val="26308788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6"/>
          <p:cNvSpPr>
            <a:spLocks noGrp="1" noChangeArrowheads="1"/>
          </p:cNvSpPr>
          <p:nvPr>
            <p:ph type="sldNum" sz="quarter" idx="10"/>
          </p:nvPr>
        </p:nvSpPr>
        <p:spPr>
          <a:ln/>
        </p:spPr>
        <p:txBody>
          <a:bodyPr/>
          <a:lstStyle>
            <a:lvl1pPr>
              <a:defRPr/>
            </a:lvl1pPr>
          </a:lstStyle>
          <a:p>
            <a:fld id="{F3C6FEDE-EC35-44E0-99DA-E160B228EE9B}" type="slidenum">
              <a:rPr kumimoji="1" lang="ja-JP" altLang="en-US" smtClean="0"/>
              <a:pPr/>
              <a:t>‹#›</a:t>
            </a:fld>
            <a:endParaRPr kumimoji="1" lang="ja-JP" altLang="en-US"/>
          </a:p>
        </p:txBody>
      </p:sp>
    </p:spTree>
    <p:extLst>
      <p:ext uri="{BB962C8B-B14F-4D97-AF65-F5344CB8AC3E}">
        <p14:creationId xmlns:p14="http://schemas.microsoft.com/office/powerpoint/2010/main" val="26510248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457200" y="1981200"/>
            <a:ext cx="4076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86300" y="1981200"/>
            <a:ext cx="4076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6"/>
          <p:cNvSpPr>
            <a:spLocks noGrp="1" noChangeArrowheads="1"/>
          </p:cNvSpPr>
          <p:nvPr>
            <p:ph type="sldNum" sz="quarter" idx="10"/>
          </p:nvPr>
        </p:nvSpPr>
        <p:spPr>
          <a:ln/>
        </p:spPr>
        <p:txBody>
          <a:bodyPr/>
          <a:lstStyle>
            <a:lvl1pPr>
              <a:defRPr/>
            </a:lvl1pPr>
          </a:lstStyle>
          <a:p>
            <a:fld id="{F3C6FEDE-EC35-44E0-99DA-E160B228EE9B}" type="slidenum">
              <a:rPr kumimoji="1" lang="ja-JP" altLang="en-US" smtClean="0"/>
              <a:pPr/>
              <a:t>‹#›</a:t>
            </a:fld>
            <a:endParaRPr kumimoji="1" lang="ja-JP" altLang="en-US"/>
          </a:p>
        </p:txBody>
      </p:sp>
    </p:spTree>
    <p:extLst>
      <p:ext uri="{BB962C8B-B14F-4D97-AF65-F5344CB8AC3E}">
        <p14:creationId xmlns:p14="http://schemas.microsoft.com/office/powerpoint/2010/main" val="33276405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6"/>
          <p:cNvSpPr>
            <a:spLocks noGrp="1" noChangeArrowheads="1"/>
          </p:cNvSpPr>
          <p:nvPr>
            <p:ph type="sldNum" sz="quarter" idx="10"/>
          </p:nvPr>
        </p:nvSpPr>
        <p:spPr>
          <a:ln/>
        </p:spPr>
        <p:txBody>
          <a:bodyPr/>
          <a:lstStyle>
            <a:lvl1pPr>
              <a:defRPr/>
            </a:lvl1pPr>
          </a:lstStyle>
          <a:p>
            <a:fld id="{F3C6FEDE-EC35-44E0-99DA-E160B228EE9B}" type="slidenum">
              <a:rPr kumimoji="1" lang="ja-JP" altLang="en-US" smtClean="0"/>
              <a:pPr/>
              <a:t>‹#›</a:t>
            </a:fld>
            <a:endParaRPr kumimoji="1" lang="ja-JP" altLang="en-US"/>
          </a:p>
        </p:txBody>
      </p:sp>
    </p:spTree>
    <p:extLst>
      <p:ext uri="{BB962C8B-B14F-4D97-AF65-F5344CB8AC3E}">
        <p14:creationId xmlns:p14="http://schemas.microsoft.com/office/powerpoint/2010/main" val="32555486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6"/>
          <p:cNvSpPr>
            <a:spLocks noGrp="1" noChangeArrowheads="1"/>
          </p:cNvSpPr>
          <p:nvPr>
            <p:ph type="sldNum" sz="quarter" idx="10"/>
          </p:nvPr>
        </p:nvSpPr>
        <p:spPr>
          <a:ln/>
        </p:spPr>
        <p:txBody>
          <a:bodyPr/>
          <a:lstStyle>
            <a:lvl1pPr>
              <a:defRPr/>
            </a:lvl1pPr>
          </a:lstStyle>
          <a:p>
            <a:fld id="{F3C6FEDE-EC35-44E0-99DA-E160B228EE9B}" type="slidenum">
              <a:rPr kumimoji="1" lang="ja-JP" altLang="en-US" smtClean="0"/>
              <a:pPr/>
              <a:t>‹#›</a:t>
            </a:fld>
            <a:endParaRPr kumimoji="1" lang="ja-JP" altLang="en-US"/>
          </a:p>
        </p:txBody>
      </p:sp>
    </p:spTree>
    <p:extLst>
      <p:ext uri="{BB962C8B-B14F-4D97-AF65-F5344CB8AC3E}">
        <p14:creationId xmlns:p14="http://schemas.microsoft.com/office/powerpoint/2010/main" val="38463943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F3C6FEDE-EC35-44E0-99DA-E160B228EE9B}" type="slidenum">
              <a:rPr kumimoji="1" lang="ja-JP" altLang="en-US" smtClean="0"/>
              <a:pPr/>
              <a:t>‹#›</a:t>
            </a:fld>
            <a:endParaRPr kumimoji="1" lang="ja-JP" altLang="en-US"/>
          </a:p>
        </p:txBody>
      </p:sp>
    </p:spTree>
    <p:extLst>
      <p:ext uri="{BB962C8B-B14F-4D97-AF65-F5344CB8AC3E}">
        <p14:creationId xmlns:p14="http://schemas.microsoft.com/office/powerpoint/2010/main" val="142133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 2"/>
          <p:cNvSpPr>
            <a:spLocks noGrp="1"/>
          </p:cNvSpPr>
          <p:nvPr>
            <p:ph type="dt" sz="half" idx="10"/>
          </p:nvPr>
        </p:nvSpPr>
        <p:spPr/>
        <p:txBody>
          <a:bodyPr/>
          <a:lstStyle/>
          <a:p>
            <a:fld id="{6F37F570-D6BD-4CC5-A1C8-4BC8492B825F}" type="datetimeFigureOut">
              <a:rPr kumimoji="1" lang="ja-JP" altLang="en-US" smtClean="0"/>
              <a:pPr/>
              <a:t>2015/10/19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1E63AE7E-96D0-4E88-A69F-A60E8BCA10F2}" type="slidenum">
              <a:rPr kumimoji="1" lang="ja-JP" altLang="en-US" smtClean="0"/>
              <a:pPr/>
              <a:t>‹#›</a:t>
            </a:fld>
            <a:endParaRPr kumimoji="1" lang="ja-JP" altLang="en-US"/>
          </a:p>
        </p:txBody>
      </p:sp>
    </p:spTree>
    <p:extLst>
      <p:ext uri="{BB962C8B-B14F-4D97-AF65-F5344CB8AC3E}">
        <p14:creationId xmlns:p14="http://schemas.microsoft.com/office/powerpoint/2010/main" val="19037296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smtClean="0"/>
              <a:t>マスター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6"/>
          <p:cNvSpPr>
            <a:spLocks noGrp="1" noChangeArrowheads="1"/>
          </p:cNvSpPr>
          <p:nvPr>
            <p:ph type="sldNum" sz="quarter" idx="10"/>
          </p:nvPr>
        </p:nvSpPr>
        <p:spPr>
          <a:ln/>
        </p:spPr>
        <p:txBody>
          <a:bodyPr/>
          <a:lstStyle>
            <a:lvl1pPr>
              <a:defRPr/>
            </a:lvl1pPr>
          </a:lstStyle>
          <a:p>
            <a:fld id="{F3C6FEDE-EC35-44E0-99DA-E160B228EE9B}" type="slidenum">
              <a:rPr kumimoji="1" lang="ja-JP" altLang="en-US" smtClean="0"/>
              <a:pPr/>
              <a:t>‹#›</a:t>
            </a:fld>
            <a:endParaRPr kumimoji="1" lang="ja-JP" altLang="en-US"/>
          </a:p>
        </p:txBody>
      </p:sp>
    </p:spTree>
    <p:extLst>
      <p:ext uri="{BB962C8B-B14F-4D97-AF65-F5344CB8AC3E}">
        <p14:creationId xmlns:p14="http://schemas.microsoft.com/office/powerpoint/2010/main" val="6886268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smtClean="0"/>
              <a:t>マスター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6"/>
          <p:cNvSpPr>
            <a:spLocks noGrp="1" noChangeArrowheads="1"/>
          </p:cNvSpPr>
          <p:nvPr>
            <p:ph type="sldNum" sz="quarter" idx="10"/>
          </p:nvPr>
        </p:nvSpPr>
        <p:spPr>
          <a:ln/>
        </p:spPr>
        <p:txBody>
          <a:bodyPr/>
          <a:lstStyle>
            <a:lvl1pPr>
              <a:defRPr/>
            </a:lvl1pPr>
          </a:lstStyle>
          <a:p>
            <a:fld id="{F3C6FEDE-EC35-44E0-99DA-E160B228EE9B}" type="slidenum">
              <a:rPr kumimoji="1" lang="ja-JP" altLang="en-US" smtClean="0"/>
              <a:pPr/>
              <a:t>‹#›</a:t>
            </a:fld>
            <a:endParaRPr kumimoji="1" lang="ja-JP" altLang="en-US"/>
          </a:p>
        </p:txBody>
      </p:sp>
    </p:spTree>
    <p:extLst>
      <p:ext uri="{BB962C8B-B14F-4D97-AF65-F5344CB8AC3E}">
        <p14:creationId xmlns:p14="http://schemas.microsoft.com/office/powerpoint/2010/main" val="33286445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fld id="{F3C6FEDE-EC35-44E0-99DA-E160B228EE9B}" type="slidenum">
              <a:rPr kumimoji="1" lang="ja-JP" altLang="en-US" smtClean="0"/>
              <a:pPr/>
              <a:t>‹#›</a:t>
            </a:fld>
            <a:endParaRPr kumimoji="1" lang="ja-JP" altLang="en-US"/>
          </a:p>
        </p:txBody>
      </p:sp>
    </p:spTree>
    <p:extLst>
      <p:ext uri="{BB962C8B-B14F-4D97-AF65-F5344CB8AC3E}">
        <p14:creationId xmlns:p14="http://schemas.microsoft.com/office/powerpoint/2010/main" val="11917332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65925" y="609600"/>
            <a:ext cx="2178050" cy="5486400"/>
          </a:xfrm>
        </p:spPr>
        <p:txBody>
          <a:bodyPr vert="eaVert"/>
          <a:lstStyle/>
          <a:p>
            <a:r>
              <a:rPr lang="ja-JP" altLang="en-US" smtClean="0"/>
              <a:t>マスター タイトルの書式設定</a:t>
            </a:r>
            <a:endParaRPr lang="ja-JP" altLang="en-US"/>
          </a:p>
        </p:txBody>
      </p:sp>
      <p:sp>
        <p:nvSpPr>
          <p:cNvPr id="3" name="縦書きテキスト プレースホルダ 2"/>
          <p:cNvSpPr>
            <a:spLocks noGrp="1"/>
          </p:cNvSpPr>
          <p:nvPr>
            <p:ph type="body" orient="vert" idx="1"/>
          </p:nvPr>
        </p:nvSpPr>
        <p:spPr>
          <a:xfrm>
            <a:off x="228600" y="609600"/>
            <a:ext cx="6384925" cy="54864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fld id="{F3C6FEDE-EC35-44E0-99DA-E160B228EE9B}" type="slidenum">
              <a:rPr kumimoji="1" lang="ja-JP" altLang="en-US" smtClean="0"/>
              <a:pPr/>
              <a:t>‹#›</a:t>
            </a:fld>
            <a:endParaRPr kumimoji="1" lang="ja-JP" altLang="en-US"/>
          </a:p>
        </p:txBody>
      </p:sp>
    </p:spTree>
    <p:extLst>
      <p:ext uri="{BB962C8B-B14F-4D97-AF65-F5344CB8AC3E}">
        <p14:creationId xmlns:p14="http://schemas.microsoft.com/office/powerpoint/2010/main" val="35715906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5"/>
          <p:cNvSpPr>
            <a:spLocks noGrp="1" noChangeArrowheads="1"/>
          </p:cNvSpPr>
          <p:nvPr>
            <p:ph type="sldNum" sz="quarter" idx="11"/>
          </p:nvPr>
        </p:nvSpPr>
        <p:spPr>
          <a:ln/>
        </p:spPr>
        <p:txBody>
          <a:bodyPr/>
          <a:lstStyle>
            <a:lvl1pPr>
              <a:defRPr/>
            </a:lvl1pPr>
          </a:lstStyle>
          <a:p>
            <a:pPr>
              <a:defRPr/>
            </a:pPr>
            <a:fld id="{42D7F596-B412-4B91-89B2-FEAD060E8223}" type="slidenum">
              <a:rPr lang="en-US" altLang="ja-JP"/>
              <a:pPr>
                <a:defRPr/>
              </a:pPr>
              <a:t>‹#›</a:t>
            </a:fld>
            <a:endParaRPr lang="en-US" altLang="ja-JP"/>
          </a:p>
        </p:txBody>
      </p:sp>
    </p:spTree>
    <p:extLst>
      <p:ext uri="{BB962C8B-B14F-4D97-AF65-F5344CB8AC3E}">
        <p14:creationId xmlns:p14="http://schemas.microsoft.com/office/powerpoint/2010/main" val="388092914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5"/>
          <p:cNvSpPr>
            <a:spLocks noGrp="1" noChangeArrowheads="1"/>
          </p:cNvSpPr>
          <p:nvPr>
            <p:ph type="sldNum" sz="quarter" idx="11"/>
          </p:nvPr>
        </p:nvSpPr>
        <p:spPr>
          <a:ln/>
        </p:spPr>
        <p:txBody>
          <a:bodyPr/>
          <a:lstStyle>
            <a:lvl1pPr>
              <a:defRPr/>
            </a:lvl1pPr>
          </a:lstStyle>
          <a:p>
            <a:pPr>
              <a:defRPr/>
            </a:pPr>
            <a:fld id="{644C2583-A33C-4DF2-AF26-BCE70C5A1BD1}" type="slidenum">
              <a:rPr lang="en-US" altLang="ja-JP"/>
              <a:pPr>
                <a:defRPr/>
              </a:pPr>
              <a:t>‹#›</a:t>
            </a:fld>
            <a:endParaRPr lang="en-US" altLang="ja-JP"/>
          </a:p>
        </p:txBody>
      </p:sp>
    </p:spTree>
    <p:extLst>
      <p:ext uri="{BB962C8B-B14F-4D97-AF65-F5344CB8AC3E}">
        <p14:creationId xmlns:p14="http://schemas.microsoft.com/office/powerpoint/2010/main" val="409643080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5"/>
          <p:cNvSpPr>
            <a:spLocks noGrp="1" noChangeArrowheads="1"/>
          </p:cNvSpPr>
          <p:nvPr>
            <p:ph type="sldNum" sz="quarter" idx="11"/>
          </p:nvPr>
        </p:nvSpPr>
        <p:spPr>
          <a:ln/>
        </p:spPr>
        <p:txBody>
          <a:bodyPr/>
          <a:lstStyle>
            <a:lvl1pPr>
              <a:defRPr/>
            </a:lvl1pPr>
          </a:lstStyle>
          <a:p>
            <a:pPr>
              <a:defRPr/>
            </a:pPr>
            <a:fld id="{CEBC0B8D-AC73-4725-9069-63FD8987DB81}" type="slidenum">
              <a:rPr lang="en-US" altLang="ja-JP"/>
              <a:pPr>
                <a:defRPr/>
              </a:pPr>
              <a:t>‹#›</a:t>
            </a:fld>
            <a:endParaRPr lang="en-US" altLang="ja-JP"/>
          </a:p>
        </p:txBody>
      </p:sp>
    </p:spTree>
    <p:extLst>
      <p:ext uri="{BB962C8B-B14F-4D97-AF65-F5344CB8AC3E}">
        <p14:creationId xmlns:p14="http://schemas.microsoft.com/office/powerpoint/2010/main" val="374564852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457200" y="1981200"/>
            <a:ext cx="4076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86300" y="1981200"/>
            <a:ext cx="4076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5"/>
          <p:cNvSpPr>
            <a:spLocks noGrp="1" noChangeArrowheads="1"/>
          </p:cNvSpPr>
          <p:nvPr>
            <p:ph type="sldNum" sz="quarter" idx="11"/>
          </p:nvPr>
        </p:nvSpPr>
        <p:spPr>
          <a:ln/>
        </p:spPr>
        <p:txBody>
          <a:bodyPr/>
          <a:lstStyle>
            <a:lvl1pPr>
              <a:defRPr/>
            </a:lvl1pPr>
          </a:lstStyle>
          <a:p>
            <a:pPr>
              <a:defRPr/>
            </a:pPr>
            <a:fld id="{ABFF40B1-FFEA-4CA1-9027-87758E90B803}" type="slidenum">
              <a:rPr lang="en-US" altLang="ja-JP"/>
              <a:pPr>
                <a:defRPr/>
              </a:pPr>
              <a:t>‹#›</a:t>
            </a:fld>
            <a:endParaRPr lang="en-US" altLang="ja-JP"/>
          </a:p>
        </p:txBody>
      </p:sp>
    </p:spTree>
    <p:extLst>
      <p:ext uri="{BB962C8B-B14F-4D97-AF65-F5344CB8AC3E}">
        <p14:creationId xmlns:p14="http://schemas.microsoft.com/office/powerpoint/2010/main" val="391866752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ftr" sz="quarter" idx="10"/>
          </p:nvPr>
        </p:nvSpPr>
        <p:spPr>
          <a:ln/>
        </p:spPr>
        <p:txBody>
          <a:bodyPr/>
          <a:lstStyle>
            <a:lvl1pPr>
              <a:defRPr/>
            </a:lvl1pPr>
          </a:lstStyle>
          <a:p>
            <a:pPr>
              <a:defRPr/>
            </a:pPr>
            <a:endParaRPr lang="en-US" altLang="ja-JP"/>
          </a:p>
        </p:txBody>
      </p:sp>
      <p:sp>
        <p:nvSpPr>
          <p:cNvPr id="8" name="Rectangle 5"/>
          <p:cNvSpPr>
            <a:spLocks noGrp="1" noChangeArrowheads="1"/>
          </p:cNvSpPr>
          <p:nvPr>
            <p:ph type="sldNum" sz="quarter" idx="11"/>
          </p:nvPr>
        </p:nvSpPr>
        <p:spPr>
          <a:ln/>
        </p:spPr>
        <p:txBody>
          <a:bodyPr/>
          <a:lstStyle>
            <a:lvl1pPr>
              <a:defRPr/>
            </a:lvl1pPr>
          </a:lstStyle>
          <a:p>
            <a:pPr>
              <a:defRPr/>
            </a:pPr>
            <a:fld id="{DA32963E-7EC1-40EE-8838-B69F337E1A9A}" type="slidenum">
              <a:rPr lang="en-US" altLang="ja-JP"/>
              <a:pPr>
                <a:defRPr/>
              </a:pPr>
              <a:t>‹#›</a:t>
            </a:fld>
            <a:endParaRPr lang="en-US" altLang="ja-JP"/>
          </a:p>
        </p:txBody>
      </p:sp>
    </p:spTree>
    <p:extLst>
      <p:ext uri="{BB962C8B-B14F-4D97-AF65-F5344CB8AC3E}">
        <p14:creationId xmlns:p14="http://schemas.microsoft.com/office/powerpoint/2010/main" val="284661762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ftr" sz="quarter" idx="10"/>
          </p:nvPr>
        </p:nvSpPr>
        <p:spPr>
          <a:ln/>
        </p:spPr>
        <p:txBody>
          <a:bodyPr/>
          <a:lstStyle>
            <a:lvl1pPr>
              <a:defRPr/>
            </a:lvl1pPr>
          </a:lstStyle>
          <a:p>
            <a:pPr>
              <a:defRPr/>
            </a:pPr>
            <a:endParaRPr lang="en-US" altLang="ja-JP"/>
          </a:p>
        </p:txBody>
      </p:sp>
      <p:sp>
        <p:nvSpPr>
          <p:cNvPr id="4" name="Rectangle 5"/>
          <p:cNvSpPr>
            <a:spLocks noGrp="1" noChangeArrowheads="1"/>
          </p:cNvSpPr>
          <p:nvPr>
            <p:ph type="sldNum" sz="quarter" idx="11"/>
          </p:nvPr>
        </p:nvSpPr>
        <p:spPr>
          <a:ln/>
        </p:spPr>
        <p:txBody>
          <a:bodyPr/>
          <a:lstStyle>
            <a:lvl1pPr>
              <a:defRPr/>
            </a:lvl1pPr>
          </a:lstStyle>
          <a:p>
            <a:pPr>
              <a:defRPr/>
            </a:pPr>
            <a:fld id="{2AB1AC9E-E38A-4954-963B-89DD84B0AED9}" type="slidenum">
              <a:rPr lang="en-US" altLang="ja-JP"/>
              <a:pPr>
                <a:defRPr/>
              </a:pPr>
              <a:t>‹#›</a:t>
            </a:fld>
            <a:endParaRPr lang="en-US" altLang="ja-JP"/>
          </a:p>
        </p:txBody>
      </p:sp>
    </p:spTree>
    <p:extLst>
      <p:ext uri="{BB962C8B-B14F-4D97-AF65-F5344CB8AC3E}">
        <p14:creationId xmlns:p14="http://schemas.microsoft.com/office/powerpoint/2010/main" val="4157766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F37F570-D6BD-4CC5-A1C8-4BC8492B825F}" type="datetimeFigureOut">
              <a:rPr kumimoji="1" lang="ja-JP" altLang="en-US" smtClean="0"/>
              <a:pPr/>
              <a:t>2015/10/19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E63AE7E-96D0-4E88-A69F-A60E8BCA10F2}" type="slidenum">
              <a:rPr kumimoji="1" lang="ja-JP" altLang="en-US" smtClean="0"/>
              <a:pPr/>
              <a:t>‹#›</a:t>
            </a:fld>
            <a:endParaRPr kumimoji="1" lang="ja-JP" altLang="en-US"/>
          </a:p>
        </p:txBody>
      </p:sp>
    </p:spTree>
    <p:extLst>
      <p:ext uri="{BB962C8B-B14F-4D97-AF65-F5344CB8AC3E}">
        <p14:creationId xmlns:p14="http://schemas.microsoft.com/office/powerpoint/2010/main" val="30258997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endParaRPr lang="en-US" altLang="ja-JP"/>
          </a:p>
        </p:txBody>
      </p:sp>
      <p:sp>
        <p:nvSpPr>
          <p:cNvPr id="3" name="Rectangle 5"/>
          <p:cNvSpPr>
            <a:spLocks noGrp="1" noChangeArrowheads="1"/>
          </p:cNvSpPr>
          <p:nvPr>
            <p:ph type="sldNum" sz="quarter" idx="11"/>
          </p:nvPr>
        </p:nvSpPr>
        <p:spPr>
          <a:ln/>
        </p:spPr>
        <p:txBody>
          <a:bodyPr/>
          <a:lstStyle>
            <a:lvl1pPr>
              <a:defRPr/>
            </a:lvl1pPr>
          </a:lstStyle>
          <a:p>
            <a:pPr>
              <a:defRPr/>
            </a:pPr>
            <a:fld id="{C6C3C0FE-A224-408F-86AA-24140A5D9747}" type="slidenum">
              <a:rPr lang="en-US" altLang="ja-JP"/>
              <a:pPr>
                <a:defRPr/>
              </a:pPr>
              <a:t>‹#›</a:t>
            </a:fld>
            <a:endParaRPr lang="en-US" altLang="ja-JP"/>
          </a:p>
        </p:txBody>
      </p:sp>
    </p:spTree>
    <p:extLst>
      <p:ext uri="{BB962C8B-B14F-4D97-AF65-F5344CB8AC3E}">
        <p14:creationId xmlns:p14="http://schemas.microsoft.com/office/powerpoint/2010/main" val="5120850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smtClean="0"/>
              <a:t>マスター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5"/>
          <p:cNvSpPr>
            <a:spLocks noGrp="1" noChangeArrowheads="1"/>
          </p:cNvSpPr>
          <p:nvPr>
            <p:ph type="sldNum" sz="quarter" idx="11"/>
          </p:nvPr>
        </p:nvSpPr>
        <p:spPr>
          <a:ln/>
        </p:spPr>
        <p:txBody>
          <a:bodyPr/>
          <a:lstStyle>
            <a:lvl1pPr>
              <a:defRPr/>
            </a:lvl1pPr>
          </a:lstStyle>
          <a:p>
            <a:pPr>
              <a:defRPr/>
            </a:pPr>
            <a:fld id="{11FCDBA5-D210-421E-A1F5-FD7C3AA7CBD6}" type="slidenum">
              <a:rPr lang="en-US" altLang="ja-JP"/>
              <a:pPr>
                <a:defRPr/>
              </a:pPr>
              <a:t>‹#›</a:t>
            </a:fld>
            <a:endParaRPr lang="en-US" altLang="ja-JP"/>
          </a:p>
        </p:txBody>
      </p:sp>
    </p:spTree>
    <p:extLst>
      <p:ext uri="{BB962C8B-B14F-4D97-AF65-F5344CB8AC3E}">
        <p14:creationId xmlns:p14="http://schemas.microsoft.com/office/powerpoint/2010/main" val="270563451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smtClean="0"/>
              <a:t>マスター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5"/>
          <p:cNvSpPr>
            <a:spLocks noGrp="1" noChangeArrowheads="1"/>
          </p:cNvSpPr>
          <p:nvPr>
            <p:ph type="sldNum" sz="quarter" idx="11"/>
          </p:nvPr>
        </p:nvSpPr>
        <p:spPr>
          <a:ln/>
        </p:spPr>
        <p:txBody>
          <a:bodyPr/>
          <a:lstStyle>
            <a:lvl1pPr>
              <a:defRPr/>
            </a:lvl1pPr>
          </a:lstStyle>
          <a:p>
            <a:pPr>
              <a:defRPr/>
            </a:pPr>
            <a:fld id="{27D8CC31-D040-46BA-B111-5ED3FD32225B}" type="slidenum">
              <a:rPr lang="en-US" altLang="ja-JP"/>
              <a:pPr>
                <a:defRPr/>
              </a:pPr>
              <a:t>‹#›</a:t>
            </a:fld>
            <a:endParaRPr lang="en-US" altLang="ja-JP"/>
          </a:p>
        </p:txBody>
      </p:sp>
    </p:spTree>
    <p:extLst>
      <p:ext uri="{BB962C8B-B14F-4D97-AF65-F5344CB8AC3E}">
        <p14:creationId xmlns:p14="http://schemas.microsoft.com/office/powerpoint/2010/main" val="421480245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5"/>
          <p:cNvSpPr>
            <a:spLocks noGrp="1" noChangeArrowheads="1"/>
          </p:cNvSpPr>
          <p:nvPr>
            <p:ph type="sldNum" sz="quarter" idx="11"/>
          </p:nvPr>
        </p:nvSpPr>
        <p:spPr>
          <a:ln/>
        </p:spPr>
        <p:txBody>
          <a:bodyPr/>
          <a:lstStyle>
            <a:lvl1pPr>
              <a:defRPr/>
            </a:lvl1pPr>
          </a:lstStyle>
          <a:p>
            <a:pPr>
              <a:defRPr/>
            </a:pPr>
            <a:fld id="{B6FA8F1B-174A-4251-A062-786536B177F6}" type="slidenum">
              <a:rPr lang="en-US" altLang="ja-JP"/>
              <a:pPr>
                <a:defRPr/>
              </a:pPr>
              <a:t>‹#›</a:t>
            </a:fld>
            <a:endParaRPr lang="en-US" altLang="ja-JP"/>
          </a:p>
        </p:txBody>
      </p:sp>
    </p:spTree>
    <p:extLst>
      <p:ext uri="{BB962C8B-B14F-4D97-AF65-F5344CB8AC3E}">
        <p14:creationId xmlns:p14="http://schemas.microsoft.com/office/powerpoint/2010/main" val="323263125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65925" y="609600"/>
            <a:ext cx="2178050" cy="5486400"/>
          </a:xfrm>
        </p:spPr>
        <p:txBody>
          <a:bodyPr vert="eaVert"/>
          <a:lstStyle/>
          <a:p>
            <a:r>
              <a:rPr lang="ja-JP" altLang="en-US" smtClean="0"/>
              <a:t>マスター タイトルの書式設定</a:t>
            </a:r>
            <a:endParaRPr lang="ja-JP" altLang="en-US"/>
          </a:p>
        </p:txBody>
      </p:sp>
      <p:sp>
        <p:nvSpPr>
          <p:cNvPr id="3" name="縦書きテキスト プレースホルダ 2"/>
          <p:cNvSpPr>
            <a:spLocks noGrp="1"/>
          </p:cNvSpPr>
          <p:nvPr>
            <p:ph type="body" orient="vert" idx="1"/>
          </p:nvPr>
        </p:nvSpPr>
        <p:spPr>
          <a:xfrm>
            <a:off x="228600" y="609600"/>
            <a:ext cx="6384925" cy="54864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5"/>
          <p:cNvSpPr>
            <a:spLocks noGrp="1" noChangeArrowheads="1"/>
          </p:cNvSpPr>
          <p:nvPr>
            <p:ph type="sldNum" sz="quarter" idx="11"/>
          </p:nvPr>
        </p:nvSpPr>
        <p:spPr>
          <a:ln/>
        </p:spPr>
        <p:txBody>
          <a:bodyPr/>
          <a:lstStyle>
            <a:lvl1pPr>
              <a:defRPr/>
            </a:lvl1pPr>
          </a:lstStyle>
          <a:p>
            <a:pPr>
              <a:defRPr/>
            </a:pPr>
            <a:fld id="{ED5B928E-A9B1-49E7-B7DA-7F9F0C695B48}" type="slidenum">
              <a:rPr lang="en-US" altLang="ja-JP"/>
              <a:pPr>
                <a:defRPr/>
              </a:pPr>
              <a:t>‹#›</a:t>
            </a:fld>
            <a:endParaRPr lang="en-US" altLang="ja-JP"/>
          </a:p>
        </p:txBody>
      </p:sp>
    </p:spTree>
    <p:extLst>
      <p:ext uri="{BB962C8B-B14F-4D97-AF65-F5344CB8AC3E}">
        <p14:creationId xmlns:p14="http://schemas.microsoft.com/office/powerpoint/2010/main" val="150347806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2010/4/27</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F6C4A8F-1FBD-4261-B84A-A64F5AE866B0}" type="slidenum">
              <a:rPr lang="en-US" altLang="ja-JP"/>
              <a:pPr>
                <a:defRPr/>
              </a:pPr>
              <a:t>‹#›</a:t>
            </a:fld>
            <a:endParaRPr lang="en-US" altLang="ja-JP"/>
          </a:p>
        </p:txBody>
      </p:sp>
    </p:spTree>
    <p:extLst>
      <p:ext uri="{BB962C8B-B14F-4D97-AF65-F5344CB8AC3E}">
        <p14:creationId xmlns:p14="http://schemas.microsoft.com/office/powerpoint/2010/main" val="279951663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2010/4/27</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CCA4FA9-92A1-49AD-8A07-7877AFC92C46}" type="slidenum">
              <a:rPr lang="en-US" altLang="ja-JP"/>
              <a:pPr>
                <a:defRPr/>
              </a:pPr>
              <a:t>‹#›</a:t>
            </a:fld>
            <a:endParaRPr lang="en-US" altLang="ja-JP"/>
          </a:p>
        </p:txBody>
      </p:sp>
    </p:spTree>
    <p:extLst>
      <p:ext uri="{BB962C8B-B14F-4D97-AF65-F5344CB8AC3E}">
        <p14:creationId xmlns:p14="http://schemas.microsoft.com/office/powerpoint/2010/main" val="180266987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2010/4/27</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8C94048-D221-4DA8-ACC2-9FBCB7930FEB}" type="slidenum">
              <a:rPr lang="en-US" altLang="ja-JP"/>
              <a:pPr>
                <a:defRPr/>
              </a:pPr>
              <a:t>‹#›</a:t>
            </a:fld>
            <a:endParaRPr lang="en-US" altLang="ja-JP"/>
          </a:p>
        </p:txBody>
      </p:sp>
    </p:spTree>
    <p:extLst>
      <p:ext uri="{BB962C8B-B14F-4D97-AF65-F5344CB8AC3E}">
        <p14:creationId xmlns:p14="http://schemas.microsoft.com/office/powerpoint/2010/main" val="273548045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755650"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718050"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2010/4/27</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5D5C8B5-B0BA-4138-9B0F-7EA18DA1BD56}" type="slidenum">
              <a:rPr lang="en-US" altLang="ja-JP"/>
              <a:pPr>
                <a:defRPr/>
              </a:pPr>
              <a:t>‹#›</a:t>
            </a:fld>
            <a:endParaRPr lang="en-US" altLang="ja-JP"/>
          </a:p>
        </p:txBody>
      </p:sp>
    </p:spTree>
    <p:extLst>
      <p:ext uri="{BB962C8B-B14F-4D97-AF65-F5344CB8AC3E}">
        <p14:creationId xmlns:p14="http://schemas.microsoft.com/office/powerpoint/2010/main" val="44962190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2010/4/27</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E3D316F0-D80A-41BE-B470-356E2D01D9AA}" type="slidenum">
              <a:rPr lang="en-US" altLang="ja-JP"/>
              <a:pPr>
                <a:defRPr/>
              </a:pPr>
              <a:t>‹#›</a:t>
            </a:fld>
            <a:endParaRPr lang="en-US" altLang="ja-JP"/>
          </a:p>
        </p:txBody>
      </p:sp>
    </p:spTree>
    <p:extLst>
      <p:ext uri="{BB962C8B-B14F-4D97-AF65-F5344CB8AC3E}">
        <p14:creationId xmlns:p14="http://schemas.microsoft.com/office/powerpoint/2010/main" val="3751610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 3"/>
          <p:cNvSpPr>
            <a:spLocks noGrp="1"/>
          </p:cNvSpPr>
          <p:nvPr>
            <p:ph type="dt" sz="half" idx="10"/>
          </p:nvPr>
        </p:nvSpPr>
        <p:spPr/>
        <p:txBody>
          <a:bodyPr/>
          <a:lstStyle/>
          <a:p>
            <a:fld id="{6F37F570-D6BD-4CC5-A1C8-4BC8492B825F}" type="datetimeFigureOut">
              <a:rPr kumimoji="1" lang="ja-JP" altLang="en-US" smtClean="0"/>
              <a:pPr/>
              <a:t>2015/10/19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E63AE7E-96D0-4E88-A69F-A60E8BCA10F2}" type="slidenum">
              <a:rPr kumimoji="1" lang="ja-JP" altLang="en-US" smtClean="0"/>
              <a:pPr/>
              <a:t>‹#›</a:t>
            </a:fld>
            <a:endParaRPr kumimoji="1" lang="ja-JP" altLang="en-US"/>
          </a:p>
        </p:txBody>
      </p:sp>
    </p:spTree>
    <p:extLst>
      <p:ext uri="{BB962C8B-B14F-4D97-AF65-F5344CB8AC3E}">
        <p14:creationId xmlns:p14="http://schemas.microsoft.com/office/powerpoint/2010/main" val="9129652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2010/4/27</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D3C4C858-B0F9-4D40-8E37-1395EDC57A22}" type="slidenum">
              <a:rPr lang="en-US" altLang="ja-JP"/>
              <a:pPr>
                <a:defRPr/>
              </a:pPr>
              <a:t>‹#›</a:t>
            </a:fld>
            <a:endParaRPr lang="en-US" altLang="ja-JP"/>
          </a:p>
        </p:txBody>
      </p:sp>
    </p:spTree>
    <p:extLst>
      <p:ext uri="{BB962C8B-B14F-4D97-AF65-F5344CB8AC3E}">
        <p14:creationId xmlns:p14="http://schemas.microsoft.com/office/powerpoint/2010/main" val="223212322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2010/4/27</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ADDEA641-FB63-49F6-A5DD-652A534BA704}" type="slidenum">
              <a:rPr lang="en-US" altLang="ja-JP"/>
              <a:pPr>
                <a:defRPr/>
              </a:pPr>
              <a:t>‹#›</a:t>
            </a:fld>
            <a:endParaRPr lang="en-US" altLang="ja-JP"/>
          </a:p>
        </p:txBody>
      </p:sp>
    </p:spTree>
    <p:extLst>
      <p:ext uri="{BB962C8B-B14F-4D97-AF65-F5344CB8AC3E}">
        <p14:creationId xmlns:p14="http://schemas.microsoft.com/office/powerpoint/2010/main" val="236210245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smtClean="0"/>
              <a:t>マスター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2010/4/27</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206C928-8DC6-4E01-97B1-0FA77FEABB4D}" type="slidenum">
              <a:rPr lang="en-US" altLang="ja-JP"/>
              <a:pPr>
                <a:defRPr/>
              </a:pPr>
              <a:t>‹#›</a:t>
            </a:fld>
            <a:endParaRPr lang="en-US" altLang="ja-JP"/>
          </a:p>
        </p:txBody>
      </p:sp>
    </p:spTree>
    <p:extLst>
      <p:ext uri="{BB962C8B-B14F-4D97-AF65-F5344CB8AC3E}">
        <p14:creationId xmlns:p14="http://schemas.microsoft.com/office/powerpoint/2010/main" val="193799010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smtClean="0"/>
              <a:t>マスター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2010/4/27</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0AD6EA0-2C1D-46F4-9053-7075D0FF0365}" type="slidenum">
              <a:rPr lang="en-US" altLang="ja-JP"/>
              <a:pPr>
                <a:defRPr/>
              </a:pPr>
              <a:t>‹#›</a:t>
            </a:fld>
            <a:endParaRPr lang="en-US" altLang="ja-JP"/>
          </a:p>
        </p:txBody>
      </p:sp>
    </p:spTree>
    <p:extLst>
      <p:ext uri="{BB962C8B-B14F-4D97-AF65-F5344CB8AC3E}">
        <p14:creationId xmlns:p14="http://schemas.microsoft.com/office/powerpoint/2010/main" val="111315691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2010/4/27</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80E7B5C-7B1E-4FCF-9E74-D762F3ABE67C}" type="slidenum">
              <a:rPr lang="en-US" altLang="ja-JP"/>
              <a:pPr>
                <a:defRPr/>
              </a:pPr>
              <a:t>‹#›</a:t>
            </a:fld>
            <a:endParaRPr lang="en-US" altLang="ja-JP"/>
          </a:p>
        </p:txBody>
      </p:sp>
    </p:spTree>
    <p:extLst>
      <p:ext uri="{BB962C8B-B14F-4D97-AF65-F5344CB8AC3E}">
        <p14:creationId xmlns:p14="http://schemas.microsoft.com/office/powerpoint/2010/main" val="252311381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00825" y="115888"/>
            <a:ext cx="1947863" cy="6016625"/>
          </a:xfrm>
        </p:spPr>
        <p:txBody>
          <a:bodyPr vert="eaVert"/>
          <a:lstStyle/>
          <a:p>
            <a:r>
              <a:rPr lang="ja-JP" altLang="en-US" smtClean="0"/>
              <a:t>マスター タイトルの書式設定</a:t>
            </a:r>
            <a:endParaRPr lang="ja-JP" altLang="en-US"/>
          </a:p>
        </p:txBody>
      </p:sp>
      <p:sp>
        <p:nvSpPr>
          <p:cNvPr id="3" name="縦書きテキスト プレースホルダ 2"/>
          <p:cNvSpPr>
            <a:spLocks noGrp="1"/>
          </p:cNvSpPr>
          <p:nvPr>
            <p:ph type="body" orient="vert" idx="1"/>
          </p:nvPr>
        </p:nvSpPr>
        <p:spPr>
          <a:xfrm>
            <a:off x="755650" y="115888"/>
            <a:ext cx="5692775" cy="60166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2010/4/27</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461A267-FE25-4421-98A5-A2BB53A37847}" type="slidenum">
              <a:rPr lang="en-US" altLang="ja-JP"/>
              <a:pPr>
                <a:defRPr/>
              </a:pPr>
              <a:t>‹#›</a:t>
            </a:fld>
            <a:endParaRPr lang="en-US" altLang="ja-JP"/>
          </a:p>
        </p:txBody>
      </p:sp>
    </p:spTree>
    <p:extLst>
      <p:ext uri="{BB962C8B-B14F-4D97-AF65-F5344CB8AC3E}">
        <p14:creationId xmlns:p14="http://schemas.microsoft.com/office/powerpoint/2010/main" val="332626354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2010/4/27</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356933F-272F-4656-8518-5577CEBB3838}" type="slidenum">
              <a:rPr lang="en-US" altLang="ja-JP"/>
              <a:pPr>
                <a:defRPr/>
              </a:pPr>
              <a:t>‹#›</a:t>
            </a:fld>
            <a:endParaRPr lang="en-US" altLang="ja-JP"/>
          </a:p>
        </p:txBody>
      </p:sp>
    </p:spTree>
    <p:extLst>
      <p:ext uri="{BB962C8B-B14F-4D97-AF65-F5344CB8AC3E}">
        <p14:creationId xmlns:p14="http://schemas.microsoft.com/office/powerpoint/2010/main" val="247921606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2010/4/27</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83A151E-B4C0-4081-9209-E9D2CC696C8B}" type="slidenum">
              <a:rPr lang="en-US" altLang="ja-JP"/>
              <a:pPr>
                <a:defRPr/>
              </a:pPr>
              <a:t>‹#›</a:t>
            </a:fld>
            <a:endParaRPr lang="en-US" altLang="ja-JP"/>
          </a:p>
        </p:txBody>
      </p:sp>
    </p:spTree>
    <p:extLst>
      <p:ext uri="{BB962C8B-B14F-4D97-AF65-F5344CB8AC3E}">
        <p14:creationId xmlns:p14="http://schemas.microsoft.com/office/powerpoint/2010/main" val="119209350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2010/4/27</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947EA91-4BC4-491D-9958-D522AE6716E0}" type="slidenum">
              <a:rPr lang="en-US" altLang="ja-JP"/>
              <a:pPr>
                <a:defRPr/>
              </a:pPr>
              <a:t>‹#›</a:t>
            </a:fld>
            <a:endParaRPr lang="en-US" altLang="ja-JP"/>
          </a:p>
        </p:txBody>
      </p:sp>
    </p:spTree>
    <p:extLst>
      <p:ext uri="{BB962C8B-B14F-4D97-AF65-F5344CB8AC3E}">
        <p14:creationId xmlns:p14="http://schemas.microsoft.com/office/powerpoint/2010/main" val="72176608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755650"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718050"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2010/4/27</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B0E2A9B1-7EB0-418C-9548-AC15E4E83DFE}" type="slidenum">
              <a:rPr lang="en-US" altLang="ja-JP"/>
              <a:pPr>
                <a:defRPr/>
              </a:pPr>
              <a:t>‹#›</a:t>
            </a:fld>
            <a:endParaRPr lang="en-US" altLang="ja-JP"/>
          </a:p>
        </p:txBody>
      </p:sp>
    </p:spTree>
    <p:extLst>
      <p:ext uri="{BB962C8B-B14F-4D97-AF65-F5344CB8AC3E}">
        <p14:creationId xmlns:p14="http://schemas.microsoft.com/office/powerpoint/2010/main" val="2741523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6F37F570-D6BD-4CC5-A1C8-4BC8492B825F}" type="datetimeFigureOut">
              <a:rPr kumimoji="1" lang="ja-JP" altLang="en-US" smtClean="0"/>
              <a:pPr/>
              <a:t>2015/10/19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E63AE7E-96D0-4E88-A69F-A60E8BCA10F2}" type="slidenum">
              <a:rPr kumimoji="1" lang="ja-JP" altLang="en-US" smtClean="0"/>
              <a:pPr/>
              <a:t>‹#›</a:t>
            </a:fld>
            <a:endParaRPr kumimoji="1" lang="ja-JP" altLang="en-US"/>
          </a:p>
        </p:txBody>
      </p:sp>
    </p:spTree>
    <p:extLst>
      <p:ext uri="{BB962C8B-B14F-4D97-AF65-F5344CB8AC3E}">
        <p14:creationId xmlns:p14="http://schemas.microsoft.com/office/powerpoint/2010/main" val="337007219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2010/4/27</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D84D106C-F37C-4644-9616-A782203F26FA}" type="slidenum">
              <a:rPr lang="en-US" altLang="ja-JP"/>
              <a:pPr>
                <a:defRPr/>
              </a:pPr>
              <a:t>‹#›</a:t>
            </a:fld>
            <a:endParaRPr lang="en-US" altLang="ja-JP"/>
          </a:p>
        </p:txBody>
      </p:sp>
    </p:spTree>
    <p:extLst>
      <p:ext uri="{BB962C8B-B14F-4D97-AF65-F5344CB8AC3E}">
        <p14:creationId xmlns:p14="http://schemas.microsoft.com/office/powerpoint/2010/main" val="292796991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2010/4/27</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51A70D8D-6E95-40BD-8A0F-17FE5F5ADE96}" type="slidenum">
              <a:rPr lang="en-US" altLang="ja-JP"/>
              <a:pPr>
                <a:defRPr/>
              </a:pPr>
              <a:t>‹#›</a:t>
            </a:fld>
            <a:endParaRPr lang="en-US" altLang="ja-JP"/>
          </a:p>
        </p:txBody>
      </p:sp>
    </p:spTree>
    <p:extLst>
      <p:ext uri="{BB962C8B-B14F-4D97-AF65-F5344CB8AC3E}">
        <p14:creationId xmlns:p14="http://schemas.microsoft.com/office/powerpoint/2010/main" val="69272427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2010/4/27</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6DC43BA1-DB04-4CA9-AA98-FEC7D40711EB}" type="slidenum">
              <a:rPr lang="en-US" altLang="ja-JP"/>
              <a:pPr>
                <a:defRPr/>
              </a:pPr>
              <a:t>‹#›</a:t>
            </a:fld>
            <a:endParaRPr lang="en-US" altLang="ja-JP"/>
          </a:p>
        </p:txBody>
      </p:sp>
    </p:spTree>
    <p:extLst>
      <p:ext uri="{BB962C8B-B14F-4D97-AF65-F5344CB8AC3E}">
        <p14:creationId xmlns:p14="http://schemas.microsoft.com/office/powerpoint/2010/main" val="315523109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smtClean="0"/>
              <a:t>マスター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2010/4/27</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3E46A226-2E44-4A9F-B231-2DC0002457C3}" type="slidenum">
              <a:rPr lang="en-US" altLang="ja-JP"/>
              <a:pPr>
                <a:defRPr/>
              </a:pPr>
              <a:t>‹#›</a:t>
            </a:fld>
            <a:endParaRPr lang="en-US" altLang="ja-JP"/>
          </a:p>
        </p:txBody>
      </p:sp>
    </p:spTree>
    <p:extLst>
      <p:ext uri="{BB962C8B-B14F-4D97-AF65-F5344CB8AC3E}">
        <p14:creationId xmlns:p14="http://schemas.microsoft.com/office/powerpoint/2010/main" val="234293174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smtClean="0"/>
              <a:t>マスター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2010/4/27</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F55E71E2-8B8D-4AB4-9562-AFC044C58D35}" type="slidenum">
              <a:rPr lang="en-US" altLang="ja-JP"/>
              <a:pPr>
                <a:defRPr/>
              </a:pPr>
              <a:t>‹#›</a:t>
            </a:fld>
            <a:endParaRPr lang="en-US" altLang="ja-JP"/>
          </a:p>
        </p:txBody>
      </p:sp>
    </p:spTree>
    <p:extLst>
      <p:ext uri="{BB962C8B-B14F-4D97-AF65-F5344CB8AC3E}">
        <p14:creationId xmlns:p14="http://schemas.microsoft.com/office/powerpoint/2010/main" val="131043530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2010/4/27</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EE4041B-2734-44B2-8341-B7AE0D7C53C9}" type="slidenum">
              <a:rPr lang="en-US" altLang="ja-JP"/>
              <a:pPr>
                <a:defRPr/>
              </a:pPr>
              <a:t>‹#›</a:t>
            </a:fld>
            <a:endParaRPr lang="en-US" altLang="ja-JP"/>
          </a:p>
        </p:txBody>
      </p:sp>
    </p:spTree>
    <p:extLst>
      <p:ext uri="{BB962C8B-B14F-4D97-AF65-F5344CB8AC3E}">
        <p14:creationId xmlns:p14="http://schemas.microsoft.com/office/powerpoint/2010/main" val="378886327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00825" y="115888"/>
            <a:ext cx="1947863" cy="6016625"/>
          </a:xfrm>
        </p:spPr>
        <p:txBody>
          <a:bodyPr vert="eaVert"/>
          <a:lstStyle/>
          <a:p>
            <a:r>
              <a:rPr lang="ja-JP" altLang="en-US" smtClean="0"/>
              <a:t>マスター タイトルの書式設定</a:t>
            </a:r>
            <a:endParaRPr lang="ja-JP" altLang="en-US"/>
          </a:p>
        </p:txBody>
      </p:sp>
      <p:sp>
        <p:nvSpPr>
          <p:cNvPr id="3" name="縦書きテキスト プレースホルダ 2"/>
          <p:cNvSpPr>
            <a:spLocks noGrp="1"/>
          </p:cNvSpPr>
          <p:nvPr>
            <p:ph type="body" orient="vert" idx="1"/>
          </p:nvPr>
        </p:nvSpPr>
        <p:spPr>
          <a:xfrm>
            <a:off x="755650" y="115888"/>
            <a:ext cx="5692775" cy="60166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2010/4/27</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AA73B96-4AA6-4978-9F5A-BC953E0E04C4}" type="slidenum">
              <a:rPr lang="en-US" altLang="ja-JP"/>
              <a:pPr>
                <a:defRPr/>
              </a:pPr>
              <a:t>‹#›</a:t>
            </a:fld>
            <a:endParaRPr lang="en-US" altLang="ja-JP"/>
          </a:p>
        </p:txBody>
      </p:sp>
    </p:spTree>
    <p:extLst>
      <p:ext uri="{BB962C8B-B14F-4D97-AF65-F5344CB8AC3E}">
        <p14:creationId xmlns:p14="http://schemas.microsoft.com/office/powerpoint/2010/main" val="3382142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6F37F570-D6BD-4CC5-A1C8-4BC8492B825F}" type="datetimeFigureOut">
              <a:rPr kumimoji="1" lang="ja-JP" altLang="en-US" smtClean="0"/>
              <a:pPr/>
              <a:t>2015/10/19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1E63AE7E-96D0-4E88-A69F-A60E8BCA10F2}" type="slidenum">
              <a:rPr kumimoji="1" lang="ja-JP" altLang="en-US" smtClean="0"/>
              <a:pPr/>
              <a:t>‹#›</a:t>
            </a:fld>
            <a:endParaRPr kumimoji="1" lang="ja-JP" altLang="en-US"/>
          </a:p>
        </p:txBody>
      </p:sp>
    </p:spTree>
    <p:extLst>
      <p:ext uri="{BB962C8B-B14F-4D97-AF65-F5344CB8AC3E}">
        <p14:creationId xmlns:p14="http://schemas.microsoft.com/office/powerpoint/2010/main" val="3792287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 2"/>
          <p:cNvSpPr>
            <a:spLocks noGrp="1"/>
          </p:cNvSpPr>
          <p:nvPr>
            <p:ph type="dt" sz="half" idx="10"/>
          </p:nvPr>
        </p:nvSpPr>
        <p:spPr/>
        <p:txBody>
          <a:bodyPr/>
          <a:lstStyle/>
          <a:p>
            <a:fld id="{6F37F570-D6BD-4CC5-A1C8-4BC8492B825F}" type="datetimeFigureOut">
              <a:rPr kumimoji="1" lang="ja-JP" altLang="en-US" smtClean="0"/>
              <a:pPr/>
              <a:t>2015/10/19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1E63AE7E-96D0-4E88-A69F-A60E8BCA10F2}" type="slidenum">
              <a:rPr kumimoji="1" lang="ja-JP" altLang="en-US" smtClean="0"/>
              <a:pPr/>
              <a:t>‹#›</a:t>
            </a:fld>
            <a:endParaRPr kumimoji="1" lang="ja-JP" altLang="en-US"/>
          </a:p>
        </p:txBody>
      </p:sp>
    </p:spTree>
    <p:extLst>
      <p:ext uri="{BB962C8B-B14F-4D97-AF65-F5344CB8AC3E}">
        <p14:creationId xmlns:p14="http://schemas.microsoft.com/office/powerpoint/2010/main" val="1803644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F37F570-D6BD-4CC5-A1C8-4BC8492B825F}" type="datetimeFigureOut">
              <a:rPr kumimoji="1" lang="ja-JP" altLang="en-US" smtClean="0"/>
              <a:pPr/>
              <a:t>2015/10/19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1E63AE7E-96D0-4E88-A69F-A60E8BCA10F2}" type="slidenum">
              <a:rPr kumimoji="1" lang="ja-JP" altLang="en-US" smtClean="0"/>
              <a:pPr/>
              <a:t>‹#›</a:t>
            </a:fld>
            <a:endParaRPr kumimoji="1" lang="ja-JP" altLang="en-US"/>
          </a:p>
        </p:txBody>
      </p:sp>
    </p:spTree>
    <p:extLst>
      <p:ext uri="{BB962C8B-B14F-4D97-AF65-F5344CB8AC3E}">
        <p14:creationId xmlns:p14="http://schemas.microsoft.com/office/powerpoint/2010/main" val="1541337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 4"/>
          <p:cNvSpPr>
            <a:spLocks noGrp="1"/>
          </p:cNvSpPr>
          <p:nvPr>
            <p:ph type="dt" sz="half" idx="10"/>
          </p:nvPr>
        </p:nvSpPr>
        <p:spPr/>
        <p:txBody>
          <a:bodyPr/>
          <a:lstStyle/>
          <a:p>
            <a:fld id="{6F37F570-D6BD-4CC5-A1C8-4BC8492B825F}" type="datetimeFigureOut">
              <a:rPr kumimoji="1" lang="ja-JP" altLang="en-US" smtClean="0"/>
              <a:pPr/>
              <a:t>2015/10/19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E63AE7E-96D0-4E88-A69F-A60E8BCA10F2}" type="slidenum">
              <a:rPr kumimoji="1" lang="ja-JP" altLang="en-US" smtClean="0"/>
              <a:pPr/>
              <a:t>‹#›</a:t>
            </a:fld>
            <a:endParaRPr kumimoji="1" lang="ja-JP" altLang="en-US"/>
          </a:p>
        </p:txBody>
      </p:sp>
    </p:spTree>
    <p:extLst>
      <p:ext uri="{BB962C8B-B14F-4D97-AF65-F5344CB8AC3E}">
        <p14:creationId xmlns:p14="http://schemas.microsoft.com/office/powerpoint/2010/main" val="2561477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vmlDrawing" Target="../drawings/vmlDrawing1.v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6" Type="http://schemas.openxmlformats.org/officeDocument/2006/relationships/image" Target="../media/image2.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oleObject" Target="../embeddings/oleObject1.bin"/><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vmlDrawing" Target="../drawings/vmlDrawing2.v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6" Type="http://schemas.openxmlformats.org/officeDocument/2006/relationships/image" Target="../media/image2.png"/><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openxmlformats.org/officeDocument/2006/relationships/oleObject" Target="../embeddings/oleObject2.bin"/><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3.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図 6" descr="Power01.jpg"/>
          <p:cNvPicPr>
            <a:picLocks noChangeAspect="1"/>
          </p:cNvPicPr>
          <p:nvPr/>
        </p:nvPicPr>
        <p:blipFill>
          <a:blip r:embed="rId14" cstate="print"/>
          <a:stretch>
            <a:fillRect/>
          </a:stretch>
        </p:blipFill>
        <p:spPr>
          <a:xfrm>
            <a:off x="6341" y="0"/>
            <a:ext cx="9131317" cy="6858000"/>
          </a:xfrm>
          <a:prstGeom prst="rect">
            <a:avLst/>
          </a:prstGeom>
        </p:spPr>
      </p:pic>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214678" y="6357958"/>
            <a:ext cx="156209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37F570-D6BD-4CC5-A1C8-4BC8492B825F}" type="datetimeFigureOut">
              <a:rPr kumimoji="1" lang="ja-JP" altLang="en-US" smtClean="0"/>
              <a:pPr/>
              <a:t>2015/10/19</a:t>
            </a:fld>
            <a:endParaRPr kumimoji="1" lang="ja-JP" altLang="en-US"/>
          </a:p>
        </p:txBody>
      </p:sp>
      <p:sp>
        <p:nvSpPr>
          <p:cNvPr id="5" name="フッター プレースホルダ 4"/>
          <p:cNvSpPr>
            <a:spLocks noGrp="1"/>
          </p:cNvSpPr>
          <p:nvPr>
            <p:ph type="ftr" sz="quarter" idx="3"/>
          </p:nvPr>
        </p:nvSpPr>
        <p:spPr>
          <a:xfrm>
            <a:off x="4857752" y="6357958"/>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858148" y="6356350"/>
            <a:ext cx="82865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63AE7E-96D0-4E88-A69F-A60E8BCA10F2}" type="slidenum">
              <a:rPr kumimoji="1" lang="ja-JP" altLang="en-US" smtClean="0"/>
              <a:pPr/>
              <a:t>‹#›</a:t>
            </a:fld>
            <a:endParaRPr kumimoji="1" lang="ja-JP" altLang="en-US"/>
          </a:p>
        </p:txBody>
      </p:sp>
    </p:spTree>
    <p:extLst>
      <p:ext uri="{BB962C8B-B14F-4D97-AF65-F5344CB8AC3E}">
        <p14:creationId xmlns:p14="http://schemas.microsoft.com/office/powerpoint/2010/main" val="347635058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Rectangle 7"/>
          <p:cNvSpPr>
            <a:spLocks noChangeArrowheads="1"/>
          </p:cNvSpPr>
          <p:nvPr/>
        </p:nvSpPr>
        <p:spPr bwMode="auto">
          <a:xfrm>
            <a:off x="6789738" y="6397625"/>
            <a:ext cx="1706562" cy="446088"/>
          </a:xfrm>
          <a:prstGeom prst="rect">
            <a:avLst/>
          </a:prstGeom>
          <a:noFill/>
          <a:ln w="9525">
            <a:noFill/>
            <a:miter lim="800000"/>
            <a:headEnd/>
            <a:tailEnd/>
          </a:ln>
          <a:effectLst/>
        </p:spPr>
        <p:txBody>
          <a:bodyPr/>
          <a:lstStyle/>
          <a:p>
            <a:pPr algn="r" eaLnBrk="1" hangingPunct="1">
              <a:defRPr/>
            </a:pPr>
            <a:r>
              <a:rPr kumimoji="1" lang="en-US" altLang="ja-JP" sz="1200" b="1">
                <a:solidFill>
                  <a:srgbClr val="5F5F5F"/>
                </a:solidFill>
                <a:latin typeface="Comic Sans MS" pitchFamily="66" charset="0"/>
                <a:ea typeface="ＭＳ Ｐゴシック" pitchFamily="50" charset="-128"/>
              </a:rPr>
              <a:t>Graduate School of</a:t>
            </a:r>
            <a:br>
              <a:rPr kumimoji="1" lang="en-US" altLang="ja-JP" sz="1200" b="1">
                <a:solidFill>
                  <a:srgbClr val="5F5F5F"/>
                </a:solidFill>
                <a:latin typeface="Comic Sans MS" pitchFamily="66" charset="0"/>
                <a:ea typeface="ＭＳ Ｐゴシック" pitchFamily="50" charset="-128"/>
              </a:rPr>
            </a:br>
            <a:r>
              <a:rPr kumimoji="1" lang="en-US" altLang="ja-JP" sz="1200" b="1">
                <a:solidFill>
                  <a:srgbClr val="5F5F5F"/>
                </a:solidFill>
                <a:latin typeface="Comic Sans MS" pitchFamily="66" charset="0"/>
                <a:ea typeface="ＭＳ Ｐゴシック" pitchFamily="50" charset="-128"/>
              </a:rPr>
              <a:t>Bioresources</a:t>
            </a:r>
            <a:r>
              <a:rPr kumimoji="1" lang="en-US" altLang="ja-JP" sz="1400">
                <a:solidFill>
                  <a:srgbClr val="5F5F5F"/>
                </a:solidFill>
                <a:latin typeface="Times New Roman" pitchFamily="18" charset="0"/>
                <a:ea typeface="ＭＳ Ｐゴシック" pitchFamily="50" charset="-128"/>
              </a:rPr>
              <a:t> </a:t>
            </a:r>
          </a:p>
        </p:txBody>
      </p:sp>
      <p:sp>
        <p:nvSpPr>
          <p:cNvPr id="14" name="Line 11"/>
          <p:cNvSpPr>
            <a:spLocks noChangeShapeType="1"/>
          </p:cNvSpPr>
          <p:nvPr/>
        </p:nvSpPr>
        <p:spPr bwMode="auto">
          <a:xfrm>
            <a:off x="669925" y="6337300"/>
            <a:ext cx="7778750" cy="0"/>
          </a:xfrm>
          <a:prstGeom prst="line">
            <a:avLst/>
          </a:prstGeom>
          <a:noFill/>
          <a:ln w="19050">
            <a:solidFill>
              <a:srgbClr val="32CE3D"/>
            </a:solidFill>
            <a:round/>
            <a:headEnd/>
            <a:tailEnd/>
          </a:ln>
        </p:spPr>
        <p:txBody>
          <a:bodyPr/>
          <a:lstStyle/>
          <a:p>
            <a:pPr>
              <a:defRPr/>
            </a:pPr>
            <a:endParaRPr lang="ja-JP" altLang="en-US">
              <a:ea typeface="ＭＳ Ｐゴシック" pitchFamily="50" charset="-128"/>
            </a:endParaRPr>
          </a:p>
        </p:txBody>
      </p:sp>
      <p:pic>
        <p:nvPicPr>
          <p:cNvPr id="1030" name="Picture 13"/>
          <p:cNvPicPr>
            <a:picLocks noChangeAspect="1" noChangeArrowheads="1"/>
          </p:cNvPicPr>
          <p:nvPr/>
        </p:nvPicPr>
        <p:blipFill>
          <a:blip r:embed="rId14" cstate="print"/>
          <a:srcRect/>
          <a:stretch>
            <a:fillRect/>
          </a:stretch>
        </p:blipFill>
        <p:spPr bwMode="auto">
          <a:xfrm>
            <a:off x="128588" y="6389688"/>
            <a:ext cx="1643062" cy="439737"/>
          </a:xfrm>
          <a:prstGeom prst="rect">
            <a:avLst/>
          </a:prstGeom>
          <a:noFill/>
          <a:ln w="9525">
            <a:noFill/>
            <a:miter lim="800000"/>
            <a:headEnd/>
            <a:tailEnd/>
          </a:ln>
        </p:spPr>
      </p:pic>
      <p:graphicFrame>
        <p:nvGraphicFramePr>
          <p:cNvPr id="1026" name="Object 14"/>
          <p:cNvGraphicFramePr>
            <a:graphicFrameLocks noChangeAspect="1"/>
          </p:cNvGraphicFramePr>
          <p:nvPr/>
        </p:nvGraphicFramePr>
        <p:xfrm>
          <a:off x="8539163" y="6281738"/>
          <a:ext cx="604837" cy="576262"/>
        </p:xfrm>
        <a:graphic>
          <a:graphicData uri="http://schemas.openxmlformats.org/presentationml/2006/ole">
            <mc:AlternateContent xmlns:mc="http://schemas.openxmlformats.org/markup-compatibility/2006">
              <mc:Choice xmlns:v="urn:schemas-microsoft-com:vml" Requires="v">
                <p:oleObj spid="_x0000_s1032" name="ビットマップ イメージ" r:id="rId15" imgW="3457143" imgH="3285714" progId="PBrush">
                  <p:embed/>
                </p:oleObj>
              </mc:Choice>
              <mc:Fallback>
                <p:oleObj name="ビットマップ イメージ" r:id="rId15" imgW="3457143" imgH="3285714" progId="PBrush">
                  <p:embed/>
                  <p:pic>
                    <p:nvPicPr>
                      <p:cNvPr id="0" name="Picture 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8539163" y="6281738"/>
                        <a:ext cx="604837" cy="576262"/>
                      </a:xfrm>
                      <a:prstGeom prst="rect">
                        <a:avLst/>
                      </a:prstGeom>
                      <a:noFill/>
                      <a:ln>
                        <a:noFill/>
                      </a:ln>
                      <a:effectLst/>
                      <a:extLst>
                        <a:ext uri="{909E8E84-426E-40DD-AFC4-6F175D3DCCD1}">
                          <a14:hiddenFill xmlns:a14="http://schemas.microsoft.com/office/drawing/2010/main">
                            <a:solidFill>
                              <a:srgbClr val="00E4A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1C1C1C"/>
                              </a:outerShdw>
                            </a:effectLst>
                          </a14:hiddenEffects>
                        </a:ext>
                      </a:extLst>
                    </p:spPr>
                  </p:pic>
                </p:oleObj>
              </mc:Fallback>
            </mc:AlternateContent>
          </a:graphicData>
        </a:graphic>
      </p:graphicFrame>
      <p:sp>
        <p:nvSpPr>
          <p:cNvPr id="1031" name="Rectangle 2"/>
          <p:cNvSpPr>
            <a:spLocks noGrp="1" noChangeArrowheads="1"/>
          </p:cNvSpPr>
          <p:nvPr>
            <p:ph type="title"/>
          </p:nvPr>
        </p:nvSpPr>
        <p:spPr bwMode="auto">
          <a:xfrm>
            <a:off x="228600" y="609600"/>
            <a:ext cx="8715375" cy="75406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 タイトルの書式設定</a:t>
            </a:r>
          </a:p>
        </p:txBody>
      </p:sp>
      <p:sp>
        <p:nvSpPr>
          <p:cNvPr id="1032" name="Rectangle 3"/>
          <p:cNvSpPr>
            <a:spLocks noGrp="1" noChangeArrowheads="1"/>
          </p:cNvSpPr>
          <p:nvPr>
            <p:ph type="body" idx="1"/>
          </p:nvPr>
        </p:nvSpPr>
        <p:spPr bwMode="auto">
          <a:xfrm>
            <a:off x="457200" y="1981200"/>
            <a:ext cx="83058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8" name="Rectangle 6"/>
          <p:cNvSpPr>
            <a:spLocks noGrp="1" noChangeArrowheads="1"/>
          </p:cNvSpPr>
          <p:nvPr>
            <p:ph type="sldNum" sz="quarter" idx="4"/>
          </p:nvPr>
        </p:nvSpPr>
        <p:spPr bwMode="auto">
          <a:xfrm>
            <a:off x="4087813" y="64008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eaLnBrk="1" hangingPunct="1">
              <a:defRPr sz="1400">
                <a:solidFill>
                  <a:schemeClr val="bg2"/>
                </a:solidFill>
                <a:latin typeface="+mn-lt"/>
                <a:ea typeface="+mn-ea"/>
              </a:defRPr>
            </a:lvl1pPr>
          </a:lstStyle>
          <a:p>
            <a:fld id="{F3C6FEDE-EC35-44E0-99DA-E160B228EE9B}" type="slidenum">
              <a:rPr kumimoji="1" lang="ja-JP" altLang="en-US" smtClean="0"/>
              <a:pPr/>
              <a:t>‹#›</a:t>
            </a:fld>
            <a:endParaRPr kumimoji="1" lang="ja-JP" altLang="en-US"/>
          </a:p>
        </p:txBody>
      </p:sp>
    </p:spTree>
    <p:extLst>
      <p:ext uri="{BB962C8B-B14F-4D97-AF65-F5344CB8AC3E}">
        <p14:creationId xmlns:p14="http://schemas.microsoft.com/office/powerpoint/2010/main" val="444598721"/>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Tahoma" pitchFamily="34" charset="0"/>
          <a:ea typeface="ＭＳ Ｐゴシック" charset="-128"/>
        </a:defRPr>
      </a:lvl2pPr>
      <a:lvl3pPr algn="ctr" rtl="0" eaLnBrk="1" fontAlgn="base" hangingPunct="1">
        <a:spcBef>
          <a:spcPct val="0"/>
        </a:spcBef>
        <a:spcAft>
          <a:spcPct val="0"/>
        </a:spcAft>
        <a:defRPr kumimoji="1" sz="4400">
          <a:solidFill>
            <a:schemeClr val="tx2"/>
          </a:solidFill>
          <a:latin typeface="Tahoma" pitchFamily="34" charset="0"/>
          <a:ea typeface="ＭＳ Ｐゴシック" charset="-128"/>
        </a:defRPr>
      </a:lvl3pPr>
      <a:lvl4pPr algn="ctr" rtl="0" eaLnBrk="1" fontAlgn="base" hangingPunct="1">
        <a:spcBef>
          <a:spcPct val="0"/>
        </a:spcBef>
        <a:spcAft>
          <a:spcPct val="0"/>
        </a:spcAft>
        <a:defRPr kumimoji="1" sz="4400">
          <a:solidFill>
            <a:schemeClr val="tx2"/>
          </a:solidFill>
          <a:latin typeface="Tahoma" pitchFamily="34" charset="0"/>
          <a:ea typeface="ＭＳ Ｐゴシック" charset="-128"/>
        </a:defRPr>
      </a:lvl4pPr>
      <a:lvl5pPr algn="ctr" rtl="0" eaLnBrk="1" fontAlgn="base" hangingPunct="1">
        <a:spcBef>
          <a:spcPct val="0"/>
        </a:spcBef>
        <a:spcAft>
          <a:spcPct val="0"/>
        </a:spcAft>
        <a:defRPr kumimoji="1" sz="4400">
          <a:solidFill>
            <a:schemeClr val="tx2"/>
          </a:solidFill>
          <a:latin typeface="Tahoma" pitchFamily="34" charset="0"/>
          <a:ea typeface="ＭＳ Ｐゴシック" charset="-128"/>
        </a:defRPr>
      </a:lvl5pPr>
      <a:lvl6pPr marL="457200" algn="ctr" rtl="0" eaLnBrk="1" fontAlgn="base" hangingPunct="1">
        <a:spcBef>
          <a:spcPct val="0"/>
        </a:spcBef>
        <a:spcAft>
          <a:spcPct val="0"/>
        </a:spcAft>
        <a:defRPr kumimoji="1" sz="4400">
          <a:solidFill>
            <a:schemeClr val="tx2"/>
          </a:solidFill>
          <a:latin typeface="Tahoma" pitchFamily="34" charset="0"/>
          <a:ea typeface="ＭＳ Ｐゴシック" charset="-128"/>
        </a:defRPr>
      </a:lvl6pPr>
      <a:lvl7pPr marL="914400" algn="ctr" rtl="0" eaLnBrk="1" fontAlgn="base" hangingPunct="1">
        <a:spcBef>
          <a:spcPct val="0"/>
        </a:spcBef>
        <a:spcAft>
          <a:spcPct val="0"/>
        </a:spcAft>
        <a:defRPr kumimoji="1" sz="4400">
          <a:solidFill>
            <a:schemeClr val="tx2"/>
          </a:solidFill>
          <a:latin typeface="Tahoma" pitchFamily="34" charset="0"/>
          <a:ea typeface="ＭＳ Ｐゴシック" charset="-128"/>
        </a:defRPr>
      </a:lvl7pPr>
      <a:lvl8pPr marL="1371600" algn="ctr" rtl="0" eaLnBrk="1" fontAlgn="base" hangingPunct="1">
        <a:spcBef>
          <a:spcPct val="0"/>
        </a:spcBef>
        <a:spcAft>
          <a:spcPct val="0"/>
        </a:spcAft>
        <a:defRPr kumimoji="1" sz="4400">
          <a:solidFill>
            <a:schemeClr val="tx2"/>
          </a:solidFill>
          <a:latin typeface="Tahoma" pitchFamily="34" charset="0"/>
          <a:ea typeface="ＭＳ Ｐゴシック" charset="-128"/>
        </a:defRPr>
      </a:lvl8pPr>
      <a:lvl9pPr marL="1828800" algn="ctr" rtl="0" eaLnBrk="1" fontAlgn="base" hangingPunct="1">
        <a:spcBef>
          <a:spcPct val="0"/>
        </a:spcBef>
        <a:spcAft>
          <a:spcPct val="0"/>
        </a:spcAft>
        <a:defRPr kumimoji="1" sz="4400">
          <a:solidFill>
            <a:schemeClr val="tx2"/>
          </a:solidFill>
          <a:latin typeface="Tahoma" pitchFamily="34" charset="0"/>
          <a:ea typeface="ＭＳ Ｐゴシック" charset="-128"/>
        </a:defRPr>
      </a:lvl9pPr>
    </p:titleStyle>
    <p:bodyStyle>
      <a:lvl1pPr marL="342900" indent="-342900" algn="l" rtl="0" eaLnBrk="1" fontAlgn="base" hangingPunct="1">
        <a:spcBef>
          <a:spcPct val="20000"/>
        </a:spcBef>
        <a:spcAft>
          <a:spcPct val="0"/>
        </a:spcAft>
        <a:buClr>
          <a:schemeClr val="folHlink"/>
        </a:buClr>
        <a:buSzPct val="60000"/>
        <a:buFont typeface="Wingdings" pitchFamily="2" charset="2"/>
        <a:buChar char="n"/>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55000"/>
        <a:buFont typeface="Wingdings" pitchFamily="2" charset="2"/>
        <a:buChar char="n"/>
        <a:defRPr kumimoji="1" sz="2800">
          <a:solidFill>
            <a:schemeClr val="tx1"/>
          </a:solidFill>
          <a:latin typeface="+mn-lt"/>
          <a:ea typeface="+mn-ea"/>
        </a:defRPr>
      </a:lvl2pPr>
      <a:lvl3pPr marL="1143000" indent="-228600" algn="l" rtl="0" eaLnBrk="1" fontAlgn="base" hangingPunct="1">
        <a:spcBef>
          <a:spcPct val="20000"/>
        </a:spcBef>
        <a:spcAft>
          <a:spcPct val="0"/>
        </a:spcAft>
        <a:buClr>
          <a:schemeClr val="folHlink"/>
        </a:buClr>
        <a:buSzPct val="50000"/>
        <a:buFont typeface="Wingdings" pitchFamily="2" charset="2"/>
        <a:buChar char="n"/>
        <a:defRPr kumimoji="1" sz="2400">
          <a:solidFill>
            <a:schemeClr val="tx1"/>
          </a:solidFill>
          <a:latin typeface="+mn-lt"/>
          <a:ea typeface="+mn-ea"/>
        </a:defRPr>
      </a:lvl3pPr>
      <a:lvl4pPr marL="1600200" indent="-228600" algn="l" rtl="0" eaLnBrk="1" fontAlgn="base" hangingPunct="1">
        <a:spcBef>
          <a:spcPct val="20000"/>
        </a:spcBef>
        <a:spcAft>
          <a:spcPct val="0"/>
        </a:spcAft>
        <a:buClr>
          <a:schemeClr val="accent2"/>
        </a:buClr>
        <a:buSzPct val="55000"/>
        <a:buFont typeface="Wingdings" pitchFamily="2" charset="2"/>
        <a:buChar char="n"/>
        <a:defRPr kumimoji="1" sz="2000">
          <a:solidFill>
            <a:schemeClr val="tx1"/>
          </a:solidFill>
          <a:latin typeface="+mn-lt"/>
          <a:ea typeface="+mn-ea"/>
        </a:defRPr>
      </a:lvl4pPr>
      <a:lvl5pPr marL="2057400" indent="-228600" algn="l" rtl="0" eaLnBrk="1" fontAlgn="base" hangingPunct="1">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5pPr>
      <a:lvl6pPr marL="2514600" indent="-228600" algn="l" rtl="0" eaLnBrk="1" fontAlgn="base" hangingPunct="1">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2" name="Rectangle 2"/>
          <p:cNvSpPr>
            <a:spLocks noGrp="1" noChangeArrowheads="1"/>
          </p:cNvSpPr>
          <p:nvPr>
            <p:ph type="title"/>
          </p:nvPr>
        </p:nvSpPr>
        <p:spPr bwMode="auto">
          <a:xfrm>
            <a:off x="228600" y="609600"/>
            <a:ext cx="8715375" cy="75406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 タイトルの書式設定</a:t>
            </a:r>
          </a:p>
        </p:txBody>
      </p:sp>
      <p:sp>
        <p:nvSpPr>
          <p:cNvPr id="2053" name="Rectangle 3"/>
          <p:cNvSpPr>
            <a:spLocks noGrp="1" noChangeArrowheads="1"/>
          </p:cNvSpPr>
          <p:nvPr>
            <p:ph type="body" idx="1"/>
          </p:nvPr>
        </p:nvSpPr>
        <p:spPr bwMode="auto">
          <a:xfrm>
            <a:off x="457200" y="1981200"/>
            <a:ext cx="83058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517124" name="Rectangle 4"/>
          <p:cNvSpPr>
            <a:spLocks noGrp="1" noChangeArrowheads="1"/>
          </p:cNvSpPr>
          <p:nvPr>
            <p:ph type="ftr" sz="quarter" idx="3"/>
          </p:nvPr>
        </p:nvSpPr>
        <p:spPr bwMode="auto">
          <a:xfrm>
            <a:off x="33528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b="0" u="none">
                <a:latin typeface="+mn-lt"/>
                <a:ea typeface="+mn-ea"/>
              </a:defRPr>
            </a:lvl1pPr>
          </a:lstStyle>
          <a:p>
            <a:pPr>
              <a:defRPr/>
            </a:pPr>
            <a:endParaRPr lang="en-US" altLang="ja-JP"/>
          </a:p>
        </p:txBody>
      </p:sp>
      <p:sp>
        <p:nvSpPr>
          <p:cNvPr id="517125" name="Rectangle 5"/>
          <p:cNvSpPr>
            <a:spLocks noGrp="1" noChangeArrowheads="1"/>
          </p:cNvSpPr>
          <p:nvPr>
            <p:ph type="sldNum" sz="quarter" idx="4"/>
          </p:nvPr>
        </p:nvSpPr>
        <p:spPr bwMode="auto">
          <a:xfrm>
            <a:off x="6796088" y="6310313"/>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b="0" u="none">
                <a:latin typeface="+mn-lt"/>
                <a:ea typeface="+mn-ea"/>
              </a:defRPr>
            </a:lvl1pPr>
          </a:lstStyle>
          <a:p>
            <a:pPr>
              <a:defRPr/>
            </a:pPr>
            <a:fld id="{643969A3-F5F8-43CA-B680-4B4D899E9D63}" type="slidenum">
              <a:rPr lang="en-US" altLang="ja-JP"/>
              <a:pPr>
                <a:defRPr/>
              </a:pPr>
              <a:t>‹#›</a:t>
            </a:fld>
            <a:endParaRPr lang="en-US" altLang="ja-JP"/>
          </a:p>
        </p:txBody>
      </p:sp>
      <p:sp>
        <p:nvSpPr>
          <p:cNvPr id="517127" name="Rectangle 7"/>
          <p:cNvSpPr>
            <a:spLocks noChangeArrowheads="1"/>
          </p:cNvSpPr>
          <p:nvPr/>
        </p:nvSpPr>
        <p:spPr bwMode="auto">
          <a:xfrm>
            <a:off x="3429000" y="6248400"/>
            <a:ext cx="2895600" cy="457200"/>
          </a:xfrm>
          <a:prstGeom prst="rect">
            <a:avLst/>
          </a:prstGeom>
          <a:noFill/>
          <a:ln w="9525">
            <a:noFill/>
            <a:miter lim="800000"/>
            <a:headEnd/>
            <a:tailEnd/>
          </a:ln>
          <a:effectLst/>
        </p:spPr>
        <p:txBody>
          <a:bodyPr anchor="b"/>
          <a:lstStyle/>
          <a:p>
            <a:pPr algn="ctr" eaLnBrk="1" hangingPunct="1">
              <a:defRPr/>
            </a:pPr>
            <a:endParaRPr lang="en-US" altLang="ja-JP" sz="1400">
              <a:solidFill>
                <a:schemeClr val="bg2"/>
              </a:solidFill>
              <a:latin typeface="Tahoma" pitchFamily="34" charset="0"/>
              <a:ea typeface="ＭＳ Ｐゴシック" pitchFamily="50" charset="-128"/>
            </a:endParaRPr>
          </a:p>
        </p:txBody>
      </p:sp>
      <p:sp>
        <p:nvSpPr>
          <p:cNvPr id="517128" name="Rectangle 8"/>
          <p:cNvSpPr>
            <a:spLocks noChangeArrowheads="1"/>
          </p:cNvSpPr>
          <p:nvPr/>
        </p:nvSpPr>
        <p:spPr bwMode="auto">
          <a:xfrm>
            <a:off x="6858000" y="6248400"/>
            <a:ext cx="1905000" cy="457200"/>
          </a:xfrm>
          <a:prstGeom prst="rect">
            <a:avLst/>
          </a:prstGeom>
          <a:noFill/>
          <a:ln w="9525">
            <a:noFill/>
            <a:miter lim="800000"/>
            <a:headEnd/>
            <a:tailEnd/>
          </a:ln>
          <a:effectLst/>
        </p:spPr>
        <p:txBody>
          <a:bodyPr anchor="b"/>
          <a:lstStyle/>
          <a:p>
            <a:pPr algn="r" eaLnBrk="1" hangingPunct="1">
              <a:defRPr/>
            </a:pPr>
            <a:endParaRPr lang="ja-JP" altLang="ja-JP" sz="1400">
              <a:solidFill>
                <a:schemeClr val="bg2"/>
              </a:solidFill>
              <a:latin typeface="Tahoma" pitchFamily="34" charset="0"/>
              <a:ea typeface="ＭＳ Ｐゴシック" pitchFamily="50" charset="-128"/>
            </a:endParaRPr>
          </a:p>
        </p:txBody>
      </p:sp>
      <p:pic>
        <p:nvPicPr>
          <p:cNvPr id="2058" name="Picture 14"/>
          <p:cNvPicPr>
            <a:picLocks noChangeAspect="1" noChangeArrowheads="1"/>
          </p:cNvPicPr>
          <p:nvPr/>
        </p:nvPicPr>
        <p:blipFill>
          <a:blip r:embed="rId14" cstate="print"/>
          <a:srcRect/>
          <a:stretch>
            <a:fillRect/>
          </a:stretch>
        </p:blipFill>
        <p:spPr bwMode="auto">
          <a:xfrm>
            <a:off x="128588" y="6389688"/>
            <a:ext cx="1643062" cy="439737"/>
          </a:xfrm>
          <a:prstGeom prst="rect">
            <a:avLst/>
          </a:prstGeom>
          <a:noFill/>
          <a:ln w="9525">
            <a:noFill/>
            <a:miter lim="800000"/>
            <a:headEnd/>
            <a:tailEnd/>
          </a:ln>
        </p:spPr>
      </p:pic>
      <p:sp>
        <p:nvSpPr>
          <p:cNvPr id="17" name="Line 11"/>
          <p:cNvSpPr>
            <a:spLocks noChangeShapeType="1"/>
          </p:cNvSpPr>
          <p:nvPr/>
        </p:nvSpPr>
        <p:spPr bwMode="auto">
          <a:xfrm>
            <a:off x="669925" y="6337300"/>
            <a:ext cx="7778750" cy="0"/>
          </a:xfrm>
          <a:prstGeom prst="line">
            <a:avLst/>
          </a:prstGeom>
          <a:noFill/>
          <a:ln w="19050">
            <a:solidFill>
              <a:srgbClr val="32CE3D"/>
            </a:solidFill>
            <a:round/>
            <a:headEnd/>
            <a:tailEnd/>
          </a:ln>
        </p:spPr>
        <p:txBody>
          <a:bodyPr/>
          <a:lstStyle/>
          <a:p>
            <a:pPr>
              <a:defRPr/>
            </a:pPr>
            <a:endParaRPr lang="ja-JP" altLang="en-US">
              <a:ea typeface="ＭＳ Ｐゴシック" pitchFamily="50" charset="-128"/>
            </a:endParaRPr>
          </a:p>
        </p:txBody>
      </p:sp>
      <p:sp>
        <p:nvSpPr>
          <p:cNvPr id="13" name="Rectangle 7"/>
          <p:cNvSpPr>
            <a:spLocks noChangeArrowheads="1"/>
          </p:cNvSpPr>
          <p:nvPr/>
        </p:nvSpPr>
        <p:spPr bwMode="auto">
          <a:xfrm>
            <a:off x="6775450" y="6411913"/>
            <a:ext cx="1706563" cy="446087"/>
          </a:xfrm>
          <a:prstGeom prst="rect">
            <a:avLst/>
          </a:prstGeom>
          <a:noFill/>
          <a:ln w="9525">
            <a:noFill/>
            <a:miter lim="800000"/>
            <a:headEnd/>
            <a:tailEnd/>
          </a:ln>
          <a:effectLst/>
        </p:spPr>
        <p:txBody>
          <a:bodyPr/>
          <a:lstStyle/>
          <a:p>
            <a:pPr algn="r" eaLnBrk="1" hangingPunct="1">
              <a:defRPr/>
            </a:pPr>
            <a:r>
              <a:rPr kumimoji="1" lang="en-US" altLang="ja-JP" sz="1200" b="1">
                <a:solidFill>
                  <a:srgbClr val="5F5F5F"/>
                </a:solidFill>
                <a:latin typeface="Comic Sans MS" pitchFamily="66" charset="0"/>
                <a:ea typeface="ＭＳ Ｐゴシック" pitchFamily="50" charset="-128"/>
              </a:rPr>
              <a:t>Graduate School of</a:t>
            </a:r>
            <a:br>
              <a:rPr kumimoji="1" lang="en-US" altLang="ja-JP" sz="1200" b="1">
                <a:solidFill>
                  <a:srgbClr val="5F5F5F"/>
                </a:solidFill>
                <a:latin typeface="Comic Sans MS" pitchFamily="66" charset="0"/>
                <a:ea typeface="ＭＳ Ｐゴシック" pitchFamily="50" charset="-128"/>
              </a:rPr>
            </a:br>
            <a:r>
              <a:rPr kumimoji="1" lang="en-US" altLang="ja-JP" sz="1200" b="1">
                <a:solidFill>
                  <a:srgbClr val="5F5F5F"/>
                </a:solidFill>
                <a:latin typeface="Comic Sans MS" pitchFamily="66" charset="0"/>
                <a:ea typeface="ＭＳ Ｐゴシック" pitchFamily="50" charset="-128"/>
              </a:rPr>
              <a:t>Bioresources</a:t>
            </a:r>
            <a:r>
              <a:rPr kumimoji="1" lang="en-US" altLang="ja-JP" sz="1400">
                <a:solidFill>
                  <a:srgbClr val="5F5F5F"/>
                </a:solidFill>
                <a:latin typeface="Times New Roman" pitchFamily="18" charset="0"/>
                <a:ea typeface="ＭＳ Ｐゴシック" pitchFamily="50" charset="-128"/>
              </a:rPr>
              <a:t> </a:t>
            </a:r>
          </a:p>
        </p:txBody>
      </p:sp>
      <p:graphicFrame>
        <p:nvGraphicFramePr>
          <p:cNvPr id="2050" name="Object 17"/>
          <p:cNvGraphicFramePr>
            <a:graphicFrameLocks noChangeAspect="1"/>
          </p:cNvGraphicFramePr>
          <p:nvPr/>
        </p:nvGraphicFramePr>
        <p:xfrm>
          <a:off x="8539163" y="6281738"/>
          <a:ext cx="604837" cy="576262"/>
        </p:xfrm>
        <a:graphic>
          <a:graphicData uri="http://schemas.openxmlformats.org/presentationml/2006/ole">
            <mc:AlternateContent xmlns:mc="http://schemas.openxmlformats.org/markup-compatibility/2006">
              <mc:Choice xmlns:v="urn:schemas-microsoft-com:vml" Requires="v">
                <p:oleObj spid="_x0000_s2056" name="ビットマップ イメージ" r:id="rId15" imgW="3457143" imgH="3285714" progId="PBrush">
                  <p:embed/>
                </p:oleObj>
              </mc:Choice>
              <mc:Fallback>
                <p:oleObj name="ビットマップ イメージ" r:id="rId15" imgW="3457143" imgH="3285714" progId="PBrush">
                  <p:embed/>
                  <p:pic>
                    <p:nvPicPr>
                      <p:cNvPr id="0" name="Picture 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8539163" y="6281738"/>
                        <a:ext cx="604837" cy="576262"/>
                      </a:xfrm>
                      <a:prstGeom prst="rect">
                        <a:avLst/>
                      </a:prstGeom>
                      <a:noFill/>
                      <a:ln>
                        <a:noFill/>
                      </a:ln>
                      <a:effectLst/>
                      <a:extLst>
                        <a:ext uri="{909E8E84-426E-40DD-AFC4-6F175D3DCCD1}">
                          <a14:hiddenFill xmlns:a14="http://schemas.microsoft.com/office/drawing/2010/main">
                            <a:solidFill>
                              <a:srgbClr val="00E4A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1C1C1C"/>
                              </a:outerShdw>
                            </a:effectLst>
                          </a14:hiddenEffects>
                        </a:ext>
                      </a:extLst>
                    </p:spPr>
                  </p:pic>
                </p:oleObj>
              </mc:Fallback>
            </mc:AlternateContent>
          </a:graphicData>
        </a:graphic>
      </p:graphicFrame>
    </p:spTree>
    <p:extLst>
      <p:ext uri="{BB962C8B-B14F-4D97-AF65-F5344CB8AC3E}">
        <p14:creationId xmlns:p14="http://schemas.microsoft.com/office/powerpoint/2010/main" val="1930406343"/>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hf hdr="0" ftr="0" dt="0"/>
  <p:txStyles>
    <p:title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Tahoma" pitchFamily="34" charset="0"/>
          <a:ea typeface="ＭＳ Ｐゴシック" charset="-128"/>
        </a:defRPr>
      </a:lvl2pPr>
      <a:lvl3pPr algn="ctr" rtl="0" eaLnBrk="1" fontAlgn="base" hangingPunct="1">
        <a:spcBef>
          <a:spcPct val="0"/>
        </a:spcBef>
        <a:spcAft>
          <a:spcPct val="0"/>
        </a:spcAft>
        <a:defRPr kumimoji="1" sz="4400">
          <a:solidFill>
            <a:schemeClr val="tx2"/>
          </a:solidFill>
          <a:latin typeface="Tahoma" pitchFamily="34" charset="0"/>
          <a:ea typeface="ＭＳ Ｐゴシック" charset="-128"/>
        </a:defRPr>
      </a:lvl3pPr>
      <a:lvl4pPr algn="ctr" rtl="0" eaLnBrk="1" fontAlgn="base" hangingPunct="1">
        <a:spcBef>
          <a:spcPct val="0"/>
        </a:spcBef>
        <a:spcAft>
          <a:spcPct val="0"/>
        </a:spcAft>
        <a:defRPr kumimoji="1" sz="4400">
          <a:solidFill>
            <a:schemeClr val="tx2"/>
          </a:solidFill>
          <a:latin typeface="Tahoma" pitchFamily="34" charset="0"/>
          <a:ea typeface="ＭＳ Ｐゴシック" charset="-128"/>
        </a:defRPr>
      </a:lvl4pPr>
      <a:lvl5pPr algn="ctr" rtl="0" eaLnBrk="1" fontAlgn="base" hangingPunct="1">
        <a:spcBef>
          <a:spcPct val="0"/>
        </a:spcBef>
        <a:spcAft>
          <a:spcPct val="0"/>
        </a:spcAft>
        <a:defRPr kumimoji="1" sz="4400">
          <a:solidFill>
            <a:schemeClr val="tx2"/>
          </a:solidFill>
          <a:latin typeface="Tahoma" pitchFamily="34" charset="0"/>
          <a:ea typeface="ＭＳ Ｐゴシック" charset="-128"/>
        </a:defRPr>
      </a:lvl5pPr>
      <a:lvl6pPr marL="457200" algn="ctr" rtl="0" eaLnBrk="1" fontAlgn="base" hangingPunct="1">
        <a:spcBef>
          <a:spcPct val="0"/>
        </a:spcBef>
        <a:spcAft>
          <a:spcPct val="0"/>
        </a:spcAft>
        <a:defRPr kumimoji="1" sz="4400">
          <a:solidFill>
            <a:schemeClr val="tx2"/>
          </a:solidFill>
          <a:latin typeface="Tahoma" pitchFamily="34" charset="0"/>
          <a:ea typeface="ＭＳ Ｐゴシック" charset="-128"/>
        </a:defRPr>
      </a:lvl6pPr>
      <a:lvl7pPr marL="914400" algn="ctr" rtl="0" eaLnBrk="1" fontAlgn="base" hangingPunct="1">
        <a:spcBef>
          <a:spcPct val="0"/>
        </a:spcBef>
        <a:spcAft>
          <a:spcPct val="0"/>
        </a:spcAft>
        <a:defRPr kumimoji="1" sz="4400">
          <a:solidFill>
            <a:schemeClr val="tx2"/>
          </a:solidFill>
          <a:latin typeface="Tahoma" pitchFamily="34" charset="0"/>
          <a:ea typeface="ＭＳ Ｐゴシック" charset="-128"/>
        </a:defRPr>
      </a:lvl7pPr>
      <a:lvl8pPr marL="1371600" algn="ctr" rtl="0" eaLnBrk="1" fontAlgn="base" hangingPunct="1">
        <a:spcBef>
          <a:spcPct val="0"/>
        </a:spcBef>
        <a:spcAft>
          <a:spcPct val="0"/>
        </a:spcAft>
        <a:defRPr kumimoji="1" sz="4400">
          <a:solidFill>
            <a:schemeClr val="tx2"/>
          </a:solidFill>
          <a:latin typeface="Tahoma" pitchFamily="34" charset="0"/>
          <a:ea typeface="ＭＳ Ｐゴシック" charset="-128"/>
        </a:defRPr>
      </a:lvl8pPr>
      <a:lvl9pPr marL="1828800" algn="ctr" rtl="0" eaLnBrk="1" fontAlgn="base" hangingPunct="1">
        <a:spcBef>
          <a:spcPct val="0"/>
        </a:spcBef>
        <a:spcAft>
          <a:spcPct val="0"/>
        </a:spcAft>
        <a:defRPr kumimoji="1" sz="4400">
          <a:solidFill>
            <a:schemeClr val="tx2"/>
          </a:solidFill>
          <a:latin typeface="Tahoma" pitchFamily="34" charset="0"/>
          <a:ea typeface="ＭＳ Ｐゴシック" charset="-128"/>
        </a:defRPr>
      </a:lvl9pPr>
    </p:titleStyle>
    <p:bodyStyle>
      <a:lvl1pPr marL="342900" indent="-342900" algn="l" rtl="0" eaLnBrk="1" fontAlgn="base" hangingPunct="1">
        <a:spcBef>
          <a:spcPct val="20000"/>
        </a:spcBef>
        <a:spcAft>
          <a:spcPct val="0"/>
        </a:spcAft>
        <a:buClr>
          <a:schemeClr val="folHlink"/>
        </a:buClr>
        <a:buSzPct val="60000"/>
        <a:buFont typeface="Wingdings" pitchFamily="2" charset="2"/>
        <a:buChar char="n"/>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55000"/>
        <a:buFont typeface="Wingdings" pitchFamily="2" charset="2"/>
        <a:buChar char="n"/>
        <a:defRPr kumimoji="1" sz="2800">
          <a:solidFill>
            <a:schemeClr val="tx1"/>
          </a:solidFill>
          <a:latin typeface="+mn-lt"/>
          <a:ea typeface="+mn-ea"/>
        </a:defRPr>
      </a:lvl2pPr>
      <a:lvl3pPr marL="1143000" indent="-228600" algn="l" rtl="0" eaLnBrk="1" fontAlgn="base" hangingPunct="1">
        <a:spcBef>
          <a:spcPct val="20000"/>
        </a:spcBef>
        <a:spcAft>
          <a:spcPct val="0"/>
        </a:spcAft>
        <a:buClr>
          <a:schemeClr val="folHlink"/>
        </a:buClr>
        <a:buSzPct val="50000"/>
        <a:buFont typeface="Wingdings" pitchFamily="2" charset="2"/>
        <a:buChar char="n"/>
        <a:defRPr kumimoji="1" sz="2400">
          <a:solidFill>
            <a:schemeClr val="tx1"/>
          </a:solidFill>
          <a:latin typeface="+mn-lt"/>
          <a:ea typeface="+mn-ea"/>
        </a:defRPr>
      </a:lvl3pPr>
      <a:lvl4pPr marL="1600200" indent="-228600" algn="l" rtl="0" eaLnBrk="1" fontAlgn="base" hangingPunct="1">
        <a:spcBef>
          <a:spcPct val="20000"/>
        </a:spcBef>
        <a:spcAft>
          <a:spcPct val="0"/>
        </a:spcAft>
        <a:buClr>
          <a:schemeClr val="accent2"/>
        </a:buClr>
        <a:buSzPct val="55000"/>
        <a:buFont typeface="Wingdings" pitchFamily="2" charset="2"/>
        <a:buChar char="n"/>
        <a:defRPr kumimoji="1" sz="2000">
          <a:solidFill>
            <a:schemeClr val="tx1"/>
          </a:solidFill>
          <a:latin typeface="+mn-lt"/>
          <a:ea typeface="+mn-ea"/>
        </a:defRPr>
      </a:lvl4pPr>
      <a:lvl5pPr marL="2057400" indent="-228600" algn="l" rtl="0" eaLnBrk="1" fontAlgn="base" hangingPunct="1">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5pPr>
      <a:lvl6pPr marL="2514600" indent="-228600" algn="l" rtl="0" eaLnBrk="1" fontAlgn="base" hangingPunct="1">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755650" y="115888"/>
            <a:ext cx="7793038"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 タイトルの書式設定</a:t>
            </a:r>
          </a:p>
        </p:txBody>
      </p:sp>
      <p:sp>
        <p:nvSpPr>
          <p:cNvPr id="3075" name="Rectangle 3"/>
          <p:cNvSpPr>
            <a:spLocks noGrp="1" noChangeArrowheads="1"/>
          </p:cNvSpPr>
          <p:nvPr>
            <p:ph type="body" idx="1"/>
          </p:nvPr>
        </p:nvSpPr>
        <p:spPr bwMode="auto">
          <a:xfrm>
            <a:off x="755650"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520196" name="Rectangle 4"/>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b="0" u="none">
                <a:latin typeface="+mn-lt"/>
                <a:ea typeface="+mn-ea"/>
              </a:defRPr>
            </a:lvl1pPr>
          </a:lstStyle>
          <a:p>
            <a:pPr>
              <a:defRPr/>
            </a:pPr>
            <a:r>
              <a:rPr lang="en-US" altLang="ja-JP" smtClean="0"/>
              <a:t>2010/4/27</a:t>
            </a:r>
            <a:endParaRPr lang="en-US" altLang="ja-JP"/>
          </a:p>
        </p:txBody>
      </p:sp>
      <p:sp>
        <p:nvSpPr>
          <p:cNvPr id="520197" name="Rectangle 5"/>
          <p:cNvSpPr>
            <a:spLocks noGrp="1" noChangeArrowheads="1"/>
          </p:cNvSpPr>
          <p:nvPr>
            <p:ph type="ftr" sz="quarter" idx="3"/>
          </p:nvPr>
        </p:nvSpPr>
        <p:spPr bwMode="auto">
          <a:xfrm>
            <a:off x="33528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b="0" u="none">
                <a:latin typeface="+mn-lt"/>
                <a:ea typeface="+mn-ea"/>
              </a:defRPr>
            </a:lvl1pPr>
          </a:lstStyle>
          <a:p>
            <a:pPr>
              <a:defRPr/>
            </a:pPr>
            <a:endParaRPr lang="en-US" altLang="ja-JP"/>
          </a:p>
        </p:txBody>
      </p:sp>
      <p:sp>
        <p:nvSpPr>
          <p:cNvPr id="520198" name="Rectangle 6"/>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b="0" u="none">
                <a:latin typeface="+mn-lt"/>
                <a:ea typeface="+mn-ea"/>
              </a:defRPr>
            </a:lvl1pPr>
          </a:lstStyle>
          <a:p>
            <a:pPr>
              <a:defRPr/>
            </a:pPr>
            <a:fld id="{4F0B9A2D-0380-476A-BAF5-53C58AD9393B}" type="slidenum">
              <a:rPr lang="en-US" altLang="ja-JP"/>
              <a:pPr>
                <a:defRPr/>
              </a:pPr>
              <a:t>‹#›</a:t>
            </a:fld>
            <a:endParaRPr lang="en-US" altLang="ja-JP"/>
          </a:p>
        </p:txBody>
      </p:sp>
    </p:spTree>
    <p:extLst>
      <p:ext uri="{BB962C8B-B14F-4D97-AF65-F5344CB8AC3E}">
        <p14:creationId xmlns:p14="http://schemas.microsoft.com/office/powerpoint/2010/main" val="57971112"/>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ftr="0" dt="0"/>
  <p:txStyles>
    <p:titleStyle>
      <a:lvl1pPr algn="ctr" rtl="0" eaLnBrk="1" fontAlgn="base" hangingPunct="1">
        <a:spcBef>
          <a:spcPct val="0"/>
        </a:spcBef>
        <a:spcAft>
          <a:spcPct val="0"/>
        </a:spcAft>
        <a:defRPr kumimoji="1" sz="4400" u="sng">
          <a:solidFill>
            <a:schemeClr val="tx2"/>
          </a:solidFill>
          <a:latin typeface="+mj-lt"/>
          <a:ea typeface="+mj-ea"/>
          <a:cs typeface="+mj-cs"/>
        </a:defRPr>
      </a:lvl1pPr>
      <a:lvl2pPr algn="ctr" rtl="0" eaLnBrk="1" fontAlgn="base" hangingPunct="1">
        <a:spcBef>
          <a:spcPct val="0"/>
        </a:spcBef>
        <a:spcAft>
          <a:spcPct val="0"/>
        </a:spcAft>
        <a:defRPr kumimoji="1" sz="4400" u="sng">
          <a:solidFill>
            <a:schemeClr val="tx2"/>
          </a:solidFill>
          <a:latin typeface="Tahoma" pitchFamily="34" charset="0"/>
          <a:ea typeface="ＭＳ Ｐゴシック" charset="-128"/>
        </a:defRPr>
      </a:lvl2pPr>
      <a:lvl3pPr algn="ctr" rtl="0" eaLnBrk="1" fontAlgn="base" hangingPunct="1">
        <a:spcBef>
          <a:spcPct val="0"/>
        </a:spcBef>
        <a:spcAft>
          <a:spcPct val="0"/>
        </a:spcAft>
        <a:defRPr kumimoji="1" sz="4400" u="sng">
          <a:solidFill>
            <a:schemeClr val="tx2"/>
          </a:solidFill>
          <a:latin typeface="Tahoma" pitchFamily="34" charset="0"/>
          <a:ea typeface="ＭＳ Ｐゴシック" charset="-128"/>
        </a:defRPr>
      </a:lvl3pPr>
      <a:lvl4pPr algn="ctr" rtl="0" eaLnBrk="1" fontAlgn="base" hangingPunct="1">
        <a:spcBef>
          <a:spcPct val="0"/>
        </a:spcBef>
        <a:spcAft>
          <a:spcPct val="0"/>
        </a:spcAft>
        <a:defRPr kumimoji="1" sz="4400" u="sng">
          <a:solidFill>
            <a:schemeClr val="tx2"/>
          </a:solidFill>
          <a:latin typeface="Tahoma" pitchFamily="34" charset="0"/>
          <a:ea typeface="ＭＳ Ｐゴシック" charset="-128"/>
        </a:defRPr>
      </a:lvl4pPr>
      <a:lvl5pPr algn="ctr" rtl="0" eaLnBrk="1" fontAlgn="base" hangingPunct="1">
        <a:spcBef>
          <a:spcPct val="0"/>
        </a:spcBef>
        <a:spcAft>
          <a:spcPct val="0"/>
        </a:spcAft>
        <a:defRPr kumimoji="1" sz="4400" u="sng">
          <a:solidFill>
            <a:schemeClr val="tx2"/>
          </a:solidFill>
          <a:latin typeface="Tahoma" pitchFamily="34" charset="0"/>
          <a:ea typeface="ＭＳ Ｐゴシック" charset="-128"/>
        </a:defRPr>
      </a:lvl5pPr>
      <a:lvl6pPr marL="457200" algn="ctr" rtl="0" eaLnBrk="1" fontAlgn="base" hangingPunct="1">
        <a:spcBef>
          <a:spcPct val="0"/>
        </a:spcBef>
        <a:spcAft>
          <a:spcPct val="0"/>
        </a:spcAft>
        <a:defRPr kumimoji="1" sz="4400" u="sng">
          <a:solidFill>
            <a:schemeClr val="tx2"/>
          </a:solidFill>
          <a:latin typeface="Tahoma" pitchFamily="34" charset="0"/>
          <a:ea typeface="ＭＳ Ｐゴシック" charset="-128"/>
        </a:defRPr>
      </a:lvl6pPr>
      <a:lvl7pPr marL="914400" algn="ctr" rtl="0" eaLnBrk="1" fontAlgn="base" hangingPunct="1">
        <a:spcBef>
          <a:spcPct val="0"/>
        </a:spcBef>
        <a:spcAft>
          <a:spcPct val="0"/>
        </a:spcAft>
        <a:defRPr kumimoji="1" sz="4400" u="sng">
          <a:solidFill>
            <a:schemeClr val="tx2"/>
          </a:solidFill>
          <a:latin typeface="Tahoma" pitchFamily="34" charset="0"/>
          <a:ea typeface="ＭＳ Ｐゴシック" charset="-128"/>
        </a:defRPr>
      </a:lvl7pPr>
      <a:lvl8pPr marL="1371600" algn="ctr" rtl="0" eaLnBrk="1" fontAlgn="base" hangingPunct="1">
        <a:spcBef>
          <a:spcPct val="0"/>
        </a:spcBef>
        <a:spcAft>
          <a:spcPct val="0"/>
        </a:spcAft>
        <a:defRPr kumimoji="1" sz="4400" u="sng">
          <a:solidFill>
            <a:schemeClr val="tx2"/>
          </a:solidFill>
          <a:latin typeface="Tahoma" pitchFamily="34" charset="0"/>
          <a:ea typeface="ＭＳ Ｐゴシック" charset="-128"/>
        </a:defRPr>
      </a:lvl8pPr>
      <a:lvl9pPr marL="1828800" algn="ctr" rtl="0" eaLnBrk="1" fontAlgn="base" hangingPunct="1">
        <a:spcBef>
          <a:spcPct val="0"/>
        </a:spcBef>
        <a:spcAft>
          <a:spcPct val="0"/>
        </a:spcAft>
        <a:defRPr kumimoji="1" sz="4400" u="sng">
          <a:solidFill>
            <a:schemeClr val="tx2"/>
          </a:solidFill>
          <a:latin typeface="Tahoma" pitchFamily="34" charset="0"/>
          <a:ea typeface="ＭＳ Ｐゴシック" charset="-128"/>
        </a:defRPr>
      </a:lvl9pPr>
    </p:titleStyle>
    <p:bodyStyle>
      <a:lvl1pPr marL="342900" indent="-342900" algn="l" rtl="0" eaLnBrk="1" fontAlgn="base" hangingPunct="1">
        <a:spcBef>
          <a:spcPct val="20000"/>
        </a:spcBef>
        <a:spcAft>
          <a:spcPct val="0"/>
        </a:spcAft>
        <a:buClr>
          <a:schemeClr val="folHlink"/>
        </a:buClr>
        <a:buSzPct val="60000"/>
        <a:buFont typeface="Wingdings" pitchFamily="2" charset="2"/>
        <a:buChar char="n"/>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55000"/>
        <a:buFont typeface="Wingdings" pitchFamily="2" charset="2"/>
        <a:buChar char="n"/>
        <a:defRPr kumimoji="1" sz="2800">
          <a:solidFill>
            <a:schemeClr val="tx1"/>
          </a:solidFill>
          <a:latin typeface="+mn-lt"/>
          <a:ea typeface="+mn-ea"/>
        </a:defRPr>
      </a:lvl2pPr>
      <a:lvl3pPr marL="1143000" indent="-228600" algn="l" rtl="0" eaLnBrk="1" fontAlgn="base" hangingPunct="1">
        <a:spcBef>
          <a:spcPct val="20000"/>
        </a:spcBef>
        <a:spcAft>
          <a:spcPct val="0"/>
        </a:spcAft>
        <a:buClr>
          <a:schemeClr val="folHlink"/>
        </a:buClr>
        <a:buSzPct val="50000"/>
        <a:buFont typeface="Wingdings" pitchFamily="2" charset="2"/>
        <a:buChar char="n"/>
        <a:defRPr kumimoji="1" sz="2400">
          <a:solidFill>
            <a:schemeClr val="tx1"/>
          </a:solidFill>
          <a:latin typeface="+mn-lt"/>
          <a:ea typeface="+mn-ea"/>
        </a:defRPr>
      </a:lvl3pPr>
      <a:lvl4pPr marL="1600200" indent="-228600" algn="l" rtl="0" eaLnBrk="1" fontAlgn="base" hangingPunct="1">
        <a:spcBef>
          <a:spcPct val="20000"/>
        </a:spcBef>
        <a:spcAft>
          <a:spcPct val="0"/>
        </a:spcAft>
        <a:buClr>
          <a:schemeClr val="accent2"/>
        </a:buClr>
        <a:buSzPct val="55000"/>
        <a:buFont typeface="Wingdings" pitchFamily="2" charset="2"/>
        <a:buChar char="n"/>
        <a:defRPr kumimoji="1" sz="2000">
          <a:solidFill>
            <a:schemeClr val="tx1"/>
          </a:solidFill>
          <a:latin typeface="+mn-lt"/>
          <a:ea typeface="+mn-ea"/>
        </a:defRPr>
      </a:lvl4pPr>
      <a:lvl5pPr marL="2057400" indent="-228600" algn="l" rtl="0" eaLnBrk="1" fontAlgn="base" hangingPunct="1">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5pPr>
      <a:lvl6pPr marL="2514600" indent="-228600" algn="l" rtl="0" eaLnBrk="1" fontAlgn="base" hangingPunct="1">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755650" y="115888"/>
            <a:ext cx="7793038"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 タイトルの書式設定</a:t>
            </a:r>
          </a:p>
        </p:txBody>
      </p:sp>
      <p:sp>
        <p:nvSpPr>
          <p:cNvPr id="4099" name="Rectangle 3"/>
          <p:cNvSpPr>
            <a:spLocks noGrp="1" noChangeArrowheads="1"/>
          </p:cNvSpPr>
          <p:nvPr>
            <p:ph type="body" idx="1"/>
          </p:nvPr>
        </p:nvSpPr>
        <p:spPr bwMode="auto">
          <a:xfrm>
            <a:off x="755650"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7" name="Rectangle 4"/>
          <p:cNvSpPr>
            <a:spLocks noGrp="1" noChangeArrowheads="1"/>
          </p:cNvSpPr>
          <p:nvPr>
            <p:ph type="dt" sz="half" idx="2"/>
          </p:nvPr>
        </p:nvSpPr>
        <p:spPr bwMode="auto">
          <a:xfrm>
            <a:off x="990600" y="62484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defRPr sz="1400">
                <a:solidFill>
                  <a:schemeClr val="bg2"/>
                </a:solidFill>
                <a:latin typeface="+mn-lt"/>
                <a:ea typeface="+mn-ea"/>
              </a:defRPr>
            </a:lvl1pPr>
          </a:lstStyle>
          <a:p>
            <a:pPr>
              <a:defRPr/>
            </a:pPr>
            <a:r>
              <a:rPr lang="en-US" altLang="ja-JP" smtClean="0"/>
              <a:t>2010/4/27</a:t>
            </a:r>
            <a:endParaRPr lang="en-US" altLang="ja-JP"/>
          </a:p>
        </p:txBody>
      </p:sp>
      <p:sp>
        <p:nvSpPr>
          <p:cNvPr id="8" name="Rectangle 5"/>
          <p:cNvSpPr>
            <a:spLocks noGrp="1" noChangeArrowheads="1"/>
          </p:cNvSpPr>
          <p:nvPr>
            <p:ph type="ftr" sz="quarter" idx="3"/>
          </p:nvPr>
        </p:nvSpPr>
        <p:spPr bwMode="auto">
          <a:xfrm>
            <a:off x="3429000" y="6248400"/>
            <a:ext cx="2895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ctr" eaLnBrk="1" hangingPunct="1">
              <a:defRPr sz="1400">
                <a:solidFill>
                  <a:schemeClr val="bg2"/>
                </a:solidFill>
                <a:latin typeface="+mn-lt"/>
                <a:ea typeface="+mn-ea"/>
              </a:defRPr>
            </a:lvl1pPr>
          </a:lstStyle>
          <a:p>
            <a:pPr>
              <a:defRPr/>
            </a:pPr>
            <a:endParaRPr lang="en-US" altLang="ja-JP"/>
          </a:p>
        </p:txBody>
      </p:sp>
      <p:sp>
        <p:nvSpPr>
          <p:cNvPr id="9" name="Rectangle 6"/>
          <p:cNvSpPr>
            <a:spLocks noGrp="1" noChangeArrowheads="1"/>
          </p:cNvSpPr>
          <p:nvPr>
            <p:ph type="sldNum" sz="quarter" idx="4"/>
          </p:nvPr>
        </p:nvSpPr>
        <p:spPr bwMode="auto">
          <a:xfrm>
            <a:off x="6858000" y="62484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eaLnBrk="1" hangingPunct="1">
              <a:defRPr sz="1400">
                <a:solidFill>
                  <a:schemeClr val="bg2"/>
                </a:solidFill>
                <a:latin typeface="+mn-lt"/>
                <a:ea typeface="+mn-ea"/>
              </a:defRPr>
            </a:lvl1pPr>
          </a:lstStyle>
          <a:p>
            <a:pPr>
              <a:defRPr/>
            </a:pPr>
            <a:fld id="{62607610-05E6-4934-B6EF-E82086D68175}" type="slidenum">
              <a:rPr lang="en-US" altLang="ja-JP"/>
              <a:pPr>
                <a:defRPr/>
              </a:pPr>
              <a:t>‹#›</a:t>
            </a:fld>
            <a:endParaRPr lang="en-US" altLang="ja-JP"/>
          </a:p>
        </p:txBody>
      </p:sp>
    </p:spTree>
    <p:extLst>
      <p:ext uri="{BB962C8B-B14F-4D97-AF65-F5344CB8AC3E}">
        <p14:creationId xmlns:p14="http://schemas.microsoft.com/office/powerpoint/2010/main" val="1038868327"/>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hf hdr="0" ftr="0" dt="0"/>
  <p:txStyles>
    <p:titleStyle>
      <a:lvl1pPr algn="ctr" rtl="0" eaLnBrk="1" fontAlgn="base" hangingPunct="1">
        <a:spcBef>
          <a:spcPct val="0"/>
        </a:spcBef>
        <a:spcAft>
          <a:spcPct val="0"/>
        </a:spcAft>
        <a:defRPr kumimoji="1" sz="4400" u="sng">
          <a:solidFill>
            <a:schemeClr val="tx2"/>
          </a:solidFill>
          <a:latin typeface="+mj-lt"/>
          <a:ea typeface="+mj-ea"/>
          <a:cs typeface="+mj-cs"/>
        </a:defRPr>
      </a:lvl1pPr>
      <a:lvl2pPr algn="ctr" rtl="0" eaLnBrk="1" fontAlgn="base" hangingPunct="1">
        <a:spcBef>
          <a:spcPct val="0"/>
        </a:spcBef>
        <a:spcAft>
          <a:spcPct val="0"/>
        </a:spcAft>
        <a:defRPr kumimoji="1" sz="4400" u="sng">
          <a:solidFill>
            <a:schemeClr val="tx2"/>
          </a:solidFill>
          <a:latin typeface="Tahoma" pitchFamily="34" charset="0"/>
          <a:ea typeface="ＭＳ Ｐゴシック" charset="-128"/>
        </a:defRPr>
      </a:lvl2pPr>
      <a:lvl3pPr algn="ctr" rtl="0" eaLnBrk="1" fontAlgn="base" hangingPunct="1">
        <a:spcBef>
          <a:spcPct val="0"/>
        </a:spcBef>
        <a:spcAft>
          <a:spcPct val="0"/>
        </a:spcAft>
        <a:defRPr kumimoji="1" sz="4400" u="sng">
          <a:solidFill>
            <a:schemeClr val="tx2"/>
          </a:solidFill>
          <a:latin typeface="Tahoma" pitchFamily="34" charset="0"/>
          <a:ea typeface="ＭＳ Ｐゴシック" charset="-128"/>
        </a:defRPr>
      </a:lvl3pPr>
      <a:lvl4pPr algn="ctr" rtl="0" eaLnBrk="1" fontAlgn="base" hangingPunct="1">
        <a:spcBef>
          <a:spcPct val="0"/>
        </a:spcBef>
        <a:spcAft>
          <a:spcPct val="0"/>
        </a:spcAft>
        <a:defRPr kumimoji="1" sz="4400" u="sng">
          <a:solidFill>
            <a:schemeClr val="tx2"/>
          </a:solidFill>
          <a:latin typeface="Tahoma" pitchFamily="34" charset="0"/>
          <a:ea typeface="ＭＳ Ｐゴシック" charset="-128"/>
        </a:defRPr>
      </a:lvl4pPr>
      <a:lvl5pPr algn="ctr" rtl="0" eaLnBrk="1" fontAlgn="base" hangingPunct="1">
        <a:spcBef>
          <a:spcPct val="0"/>
        </a:spcBef>
        <a:spcAft>
          <a:spcPct val="0"/>
        </a:spcAft>
        <a:defRPr kumimoji="1" sz="4400" u="sng">
          <a:solidFill>
            <a:schemeClr val="tx2"/>
          </a:solidFill>
          <a:latin typeface="Tahoma" pitchFamily="34" charset="0"/>
          <a:ea typeface="ＭＳ Ｐゴシック" charset="-128"/>
        </a:defRPr>
      </a:lvl5pPr>
      <a:lvl6pPr marL="457200" algn="ctr" rtl="0" eaLnBrk="1" fontAlgn="base" hangingPunct="1">
        <a:spcBef>
          <a:spcPct val="0"/>
        </a:spcBef>
        <a:spcAft>
          <a:spcPct val="0"/>
        </a:spcAft>
        <a:defRPr kumimoji="1" sz="4400" u="sng">
          <a:solidFill>
            <a:schemeClr val="tx2"/>
          </a:solidFill>
          <a:latin typeface="Tahoma" pitchFamily="34" charset="0"/>
          <a:ea typeface="ＭＳ Ｐゴシック" charset="-128"/>
        </a:defRPr>
      </a:lvl6pPr>
      <a:lvl7pPr marL="914400" algn="ctr" rtl="0" eaLnBrk="1" fontAlgn="base" hangingPunct="1">
        <a:spcBef>
          <a:spcPct val="0"/>
        </a:spcBef>
        <a:spcAft>
          <a:spcPct val="0"/>
        </a:spcAft>
        <a:defRPr kumimoji="1" sz="4400" u="sng">
          <a:solidFill>
            <a:schemeClr val="tx2"/>
          </a:solidFill>
          <a:latin typeface="Tahoma" pitchFamily="34" charset="0"/>
          <a:ea typeface="ＭＳ Ｐゴシック" charset="-128"/>
        </a:defRPr>
      </a:lvl7pPr>
      <a:lvl8pPr marL="1371600" algn="ctr" rtl="0" eaLnBrk="1" fontAlgn="base" hangingPunct="1">
        <a:spcBef>
          <a:spcPct val="0"/>
        </a:spcBef>
        <a:spcAft>
          <a:spcPct val="0"/>
        </a:spcAft>
        <a:defRPr kumimoji="1" sz="4400" u="sng">
          <a:solidFill>
            <a:schemeClr val="tx2"/>
          </a:solidFill>
          <a:latin typeface="Tahoma" pitchFamily="34" charset="0"/>
          <a:ea typeface="ＭＳ Ｐゴシック" charset="-128"/>
        </a:defRPr>
      </a:lvl8pPr>
      <a:lvl9pPr marL="1828800" algn="ctr" rtl="0" eaLnBrk="1" fontAlgn="base" hangingPunct="1">
        <a:spcBef>
          <a:spcPct val="0"/>
        </a:spcBef>
        <a:spcAft>
          <a:spcPct val="0"/>
        </a:spcAft>
        <a:defRPr kumimoji="1" sz="4400" u="sng">
          <a:solidFill>
            <a:schemeClr val="tx2"/>
          </a:solidFill>
          <a:latin typeface="Tahoma" pitchFamily="34" charset="0"/>
          <a:ea typeface="ＭＳ Ｐゴシック" charset="-128"/>
        </a:defRPr>
      </a:lvl9pPr>
    </p:titleStyle>
    <p:bodyStyle>
      <a:lvl1pPr marL="342900" indent="-342900" algn="l" rtl="0" eaLnBrk="1" fontAlgn="base" hangingPunct="1">
        <a:spcBef>
          <a:spcPct val="20000"/>
        </a:spcBef>
        <a:spcAft>
          <a:spcPct val="0"/>
        </a:spcAft>
        <a:buClr>
          <a:schemeClr val="folHlink"/>
        </a:buClr>
        <a:buSzPct val="60000"/>
        <a:buFont typeface="Wingdings" pitchFamily="2" charset="2"/>
        <a:buChar char="n"/>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55000"/>
        <a:buFont typeface="Wingdings" pitchFamily="2" charset="2"/>
        <a:buChar char="n"/>
        <a:defRPr kumimoji="1" sz="2800">
          <a:solidFill>
            <a:schemeClr val="tx1"/>
          </a:solidFill>
          <a:latin typeface="+mn-lt"/>
          <a:ea typeface="+mn-ea"/>
        </a:defRPr>
      </a:lvl2pPr>
      <a:lvl3pPr marL="1143000" indent="-228600" algn="l" rtl="0" eaLnBrk="1" fontAlgn="base" hangingPunct="1">
        <a:spcBef>
          <a:spcPct val="20000"/>
        </a:spcBef>
        <a:spcAft>
          <a:spcPct val="0"/>
        </a:spcAft>
        <a:buClr>
          <a:schemeClr val="folHlink"/>
        </a:buClr>
        <a:buSzPct val="50000"/>
        <a:buFont typeface="Wingdings" pitchFamily="2" charset="2"/>
        <a:buChar char="n"/>
        <a:defRPr kumimoji="1" sz="2400">
          <a:solidFill>
            <a:schemeClr val="tx1"/>
          </a:solidFill>
          <a:latin typeface="+mn-lt"/>
          <a:ea typeface="+mn-ea"/>
        </a:defRPr>
      </a:lvl3pPr>
      <a:lvl4pPr marL="1600200" indent="-228600" algn="l" rtl="0" eaLnBrk="1" fontAlgn="base" hangingPunct="1">
        <a:spcBef>
          <a:spcPct val="20000"/>
        </a:spcBef>
        <a:spcAft>
          <a:spcPct val="0"/>
        </a:spcAft>
        <a:buClr>
          <a:schemeClr val="accent2"/>
        </a:buClr>
        <a:buSzPct val="55000"/>
        <a:buFont typeface="Wingdings" pitchFamily="2" charset="2"/>
        <a:buChar char="n"/>
        <a:defRPr kumimoji="1" sz="2000">
          <a:solidFill>
            <a:schemeClr val="tx1"/>
          </a:solidFill>
          <a:latin typeface="+mn-lt"/>
          <a:ea typeface="+mn-ea"/>
        </a:defRPr>
      </a:lvl4pPr>
      <a:lvl5pPr marL="2057400" indent="-228600" algn="l" rtl="0" eaLnBrk="1" fontAlgn="base" hangingPunct="1">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5pPr>
      <a:lvl6pPr marL="2514600" indent="-228600" algn="l" rtl="0" eaLnBrk="1" fontAlgn="base" hangingPunct="1">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6176" y="1203499"/>
            <a:ext cx="8511989" cy="1470025"/>
          </a:xfrm>
        </p:spPr>
        <p:txBody>
          <a:bodyPr>
            <a:noAutofit/>
          </a:bodyPr>
          <a:lstStyle/>
          <a:p>
            <a:r>
              <a:rPr kumimoji="1" lang="ja-JP" altLang="en-US" sz="5400" b="1" dirty="0" smtClean="0">
                <a:solidFill>
                  <a:srgbClr val="002060"/>
                </a:solidFill>
                <a:latin typeface="+mj-ea"/>
              </a:rPr>
              <a:t>卸売市場の現在・過去・未来</a:t>
            </a:r>
            <a:endParaRPr kumimoji="1" lang="ja-JP" altLang="en-US" sz="5400" b="1" dirty="0">
              <a:solidFill>
                <a:srgbClr val="002060"/>
              </a:solidFill>
              <a:latin typeface="+mj-ea"/>
            </a:endParaRPr>
          </a:p>
        </p:txBody>
      </p:sp>
      <p:sp>
        <p:nvSpPr>
          <p:cNvPr id="3" name="サブタイトル 2"/>
          <p:cNvSpPr>
            <a:spLocks noGrp="1"/>
          </p:cNvSpPr>
          <p:nvPr>
            <p:ph type="subTitle" idx="1"/>
          </p:nvPr>
        </p:nvSpPr>
        <p:spPr/>
        <p:txBody>
          <a:bodyPr>
            <a:normAutofit/>
          </a:bodyPr>
          <a:lstStyle/>
          <a:p>
            <a:r>
              <a:rPr kumimoji="1" lang="ja-JP" altLang="en-US" sz="3600" b="1" dirty="0" smtClean="0">
                <a:solidFill>
                  <a:srgbClr val="003300"/>
                </a:solidFill>
              </a:rPr>
              <a:t>徳田　博美</a:t>
            </a:r>
            <a:endParaRPr kumimoji="1" lang="en-US" altLang="ja-JP" sz="3600" b="1" dirty="0" smtClean="0">
              <a:solidFill>
                <a:srgbClr val="003300"/>
              </a:solidFill>
            </a:endParaRPr>
          </a:p>
          <a:p>
            <a:r>
              <a:rPr lang="ja-JP" altLang="en-US" sz="3600" b="1" dirty="0" smtClean="0">
                <a:solidFill>
                  <a:srgbClr val="003300"/>
                </a:solidFill>
              </a:rPr>
              <a:t>（三重大学）</a:t>
            </a:r>
            <a:endParaRPr kumimoji="1" lang="ja-JP" altLang="en-US" sz="3600" b="1" dirty="0">
              <a:solidFill>
                <a:srgbClr val="003300"/>
              </a:solidFill>
            </a:endParaRPr>
          </a:p>
        </p:txBody>
      </p:sp>
    </p:spTree>
    <p:extLst>
      <p:ext uri="{BB962C8B-B14F-4D97-AF65-F5344CB8AC3E}">
        <p14:creationId xmlns:p14="http://schemas.microsoft.com/office/powerpoint/2010/main" val="27223583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75781" y="263047"/>
            <a:ext cx="6713951" cy="584775"/>
          </a:xfrm>
          <a:prstGeom prst="rect">
            <a:avLst/>
          </a:prstGeom>
          <a:noFill/>
        </p:spPr>
        <p:txBody>
          <a:bodyPr wrap="square" rtlCol="0">
            <a:spAutoFit/>
          </a:bodyPr>
          <a:lstStyle/>
          <a:p>
            <a:r>
              <a:rPr kumimoji="1" lang="ja-JP" altLang="en-US" sz="3200" b="1" dirty="0" smtClean="0">
                <a:solidFill>
                  <a:srgbClr val="003300"/>
                </a:solidFill>
              </a:rPr>
              <a:t>卸売市場の機能</a:t>
            </a:r>
            <a:endParaRPr kumimoji="1" lang="ja-JP" altLang="en-US" sz="3200" b="1" dirty="0">
              <a:solidFill>
                <a:srgbClr val="003300"/>
              </a:solidFill>
            </a:endParaRPr>
          </a:p>
        </p:txBody>
      </p:sp>
      <p:sp>
        <p:nvSpPr>
          <p:cNvPr id="3" name="テキスト ボックス 2"/>
          <p:cNvSpPr txBox="1"/>
          <p:nvPr/>
        </p:nvSpPr>
        <p:spPr>
          <a:xfrm>
            <a:off x="726510" y="847822"/>
            <a:ext cx="7189939" cy="523220"/>
          </a:xfrm>
          <a:prstGeom prst="rect">
            <a:avLst/>
          </a:prstGeom>
          <a:noFill/>
        </p:spPr>
        <p:txBody>
          <a:bodyPr wrap="square" rtlCol="0">
            <a:spAutoFit/>
          </a:bodyPr>
          <a:lstStyle/>
          <a:p>
            <a:r>
              <a:rPr kumimoji="1" lang="ja-JP" altLang="en-US" sz="2800" b="1" dirty="0" smtClean="0">
                <a:solidFill>
                  <a:srgbClr val="FF0000"/>
                </a:solidFill>
              </a:rPr>
              <a:t>流通の多段階性と効率性</a:t>
            </a:r>
            <a:endParaRPr kumimoji="1" lang="ja-JP" altLang="en-US" sz="2800" b="1" dirty="0">
              <a:solidFill>
                <a:srgbClr val="FF0000"/>
              </a:solidFill>
            </a:endParaRPr>
          </a:p>
        </p:txBody>
      </p:sp>
      <p:sp>
        <p:nvSpPr>
          <p:cNvPr id="4" name="テキスト ボックス 3"/>
          <p:cNvSpPr txBox="1"/>
          <p:nvPr/>
        </p:nvSpPr>
        <p:spPr>
          <a:xfrm>
            <a:off x="458813" y="1371041"/>
            <a:ext cx="553998" cy="1973407"/>
          </a:xfrm>
          <a:prstGeom prst="rect">
            <a:avLst/>
          </a:prstGeom>
          <a:noFill/>
        </p:spPr>
        <p:txBody>
          <a:bodyPr vert="eaVert" wrap="square" rtlCol="0">
            <a:spAutoFit/>
          </a:bodyPr>
          <a:lstStyle/>
          <a:p>
            <a:r>
              <a:rPr kumimoji="1" lang="ja-JP" altLang="en-US" sz="2400" b="1" dirty="0" smtClean="0">
                <a:solidFill>
                  <a:srgbClr val="002060"/>
                </a:solidFill>
              </a:rPr>
              <a:t>卸売市場流通</a:t>
            </a:r>
            <a:endParaRPr kumimoji="1" lang="ja-JP" altLang="en-US" sz="2400" b="1" dirty="0">
              <a:solidFill>
                <a:srgbClr val="002060"/>
              </a:solidFill>
            </a:endParaRPr>
          </a:p>
        </p:txBody>
      </p:sp>
      <p:sp>
        <p:nvSpPr>
          <p:cNvPr id="5" name="テキスト ボックス 4"/>
          <p:cNvSpPr txBox="1"/>
          <p:nvPr/>
        </p:nvSpPr>
        <p:spPr>
          <a:xfrm>
            <a:off x="1300929" y="1490597"/>
            <a:ext cx="615553" cy="1227551"/>
          </a:xfrm>
          <a:prstGeom prst="rect">
            <a:avLst/>
          </a:prstGeom>
          <a:noFill/>
        </p:spPr>
        <p:txBody>
          <a:bodyPr vert="eaVert" wrap="square" rtlCol="0">
            <a:spAutoFit/>
          </a:bodyPr>
          <a:lstStyle/>
          <a:p>
            <a:r>
              <a:rPr kumimoji="1" lang="ja-JP" altLang="en-US" sz="2800" b="1" dirty="0" smtClean="0"/>
              <a:t>生産者</a:t>
            </a:r>
            <a:endParaRPr kumimoji="1" lang="ja-JP" altLang="en-US" sz="2800" b="1" dirty="0"/>
          </a:p>
        </p:txBody>
      </p:sp>
      <p:sp>
        <p:nvSpPr>
          <p:cNvPr id="6" name="テキスト ボックス 5"/>
          <p:cNvSpPr txBox="1"/>
          <p:nvPr/>
        </p:nvSpPr>
        <p:spPr>
          <a:xfrm>
            <a:off x="2665586" y="1490597"/>
            <a:ext cx="615553" cy="1650585"/>
          </a:xfrm>
          <a:prstGeom prst="rect">
            <a:avLst/>
          </a:prstGeom>
          <a:noFill/>
        </p:spPr>
        <p:txBody>
          <a:bodyPr vert="eaVert" wrap="square" rtlCol="0">
            <a:spAutoFit/>
          </a:bodyPr>
          <a:lstStyle/>
          <a:p>
            <a:r>
              <a:rPr kumimoji="1" lang="ja-JP" altLang="en-US" sz="2800" b="1" dirty="0" smtClean="0"/>
              <a:t>卸売業者</a:t>
            </a:r>
            <a:endParaRPr kumimoji="1" lang="ja-JP" altLang="en-US" sz="2800" b="1" dirty="0"/>
          </a:p>
        </p:txBody>
      </p:sp>
      <p:sp>
        <p:nvSpPr>
          <p:cNvPr id="7" name="テキスト ボックス 6"/>
          <p:cNvSpPr txBox="1"/>
          <p:nvPr/>
        </p:nvSpPr>
        <p:spPr>
          <a:xfrm>
            <a:off x="4338216" y="1432597"/>
            <a:ext cx="615553" cy="1716066"/>
          </a:xfrm>
          <a:prstGeom prst="rect">
            <a:avLst/>
          </a:prstGeom>
          <a:noFill/>
        </p:spPr>
        <p:txBody>
          <a:bodyPr vert="eaVert" wrap="square" rtlCol="0">
            <a:spAutoFit/>
          </a:bodyPr>
          <a:lstStyle/>
          <a:p>
            <a:r>
              <a:rPr kumimoji="1" lang="ja-JP" altLang="en-US" sz="2800" b="1" dirty="0" smtClean="0"/>
              <a:t>仲卸業者</a:t>
            </a:r>
            <a:endParaRPr kumimoji="1" lang="ja-JP" altLang="en-US" sz="2800" b="1" dirty="0"/>
          </a:p>
        </p:txBody>
      </p:sp>
      <p:sp>
        <p:nvSpPr>
          <p:cNvPr id="8" name="テキスト ボックス 7"/>
          <p:cNvSpPr txBox="1"/>
          <p:nvPr/>
        </p:nvSpPr>
        <p:spPr>
          <a:xfrm>
            <a:off x="6090552" y="1398946"/>
            <a:ext cx="615553" cy="1650585"/>
          </a:xfrm>
          <a:prstGeom prst="rect">
            <a:avLst/>
          </a:prstGeom>
          <a:noFill/>
        </p:spPr>
        <p:txBody>
          <a:bodyPr vert="eaVert" wrap="square" rtlCol="0">
            <a:spAutoFit/>
          </a:bodyPr>
          <a:lstStyle/>
          <a:p>
            <a:r>
              <a:rPr kumimoji="1" lang="ja-JP" altLang="en-US" sz="2800" b="1" dirty="0" smtClean="0"/>
              <a:t>小売業者</a:t>
            </a:r>
            <a:endParaRPr kumimoji="1" lang="ja-JP" altLang="en-US" sz="2800" b="1" dirty="0"/>
          </a:p>
        </p:txBody>
      </p:sp>
      <p:sp>
        <p:nvSpPr>
          <p:cNvPr id="9" name="テキスト ボックス 8"/>
          <p:cNvSpPr txBox="1"/>
          <p:nvPr/>
        </p:nvSpPr>
        <p:spPr>
          <a:xfrm>
            <a:off x="7608672" y="1515649"/>
            <a:ext cx="615553" cy="1227551"/>
          </a:xfrm>
          <a:prstGeom prst="rect">
            <a:avLst/>
          </a:prstGeom>
          <a:noFill/>
        </p:spPr>
        <p:txBody>
          <a:bodyPr vert="eaVert" wrap="square" rtlCol="0">
            <a:spAutoFit/>
          </a:bodyPr>
          <a:lstStyle/>
          <a:p>
            <a:r>
              <a:rPr kumimoji="1" lang="ja-JP" altLang="en-US" sz="2800" b="1" dirty="0" smtClean="0"/>
              <a:t>消費者</a:t>
            </a:r>
            <a:endParaRPr kumimoji="1" lang="ja-JP" altLang="en-US" sz="2800" b="1" dirty="0"/>
          </a:p>
        </p:txBody>
      </p:sp>
      <p:cxnSp>
        <p:nvCxnSpPr>
          <p:cNvPr id="11" name="直線矢印コネクタ 10"/>
          <p:cNvCxnSpPr>
            <a:stCxn id="5" idx="3"/>
          </p:cNvCxnSpPr>
          <p:nvPr/>
        </p:nvCxnSpPr>
        <p:spPr>
          <a:xfrm flipV="1">
            <a:off x="1916482" y="2104372"/>
            <a:ext cx="771765" cy="1"/>
          </a:xfrm>
          <a:prstGeom prst="straightConnector1">
            <a:avLst/>
          </a:prstGeom>
          <a:ln w="57150">
            <a:solidFill>
              <a:srgbClr val="F0EA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a:off x="4971443" y="2104374"/>
            <a:ext cx="978420" cy="25050"/>
          </a:xfrm>
          <a:prstGeom prst="straightConnector1">
            <a:avLst/>
          </a:prstGeom>
          <a:ln w="57150">
            <a:solidFill>
              <a:srgbClr val="F0EA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a:off x="6706105" y="2044594"/>
            <a:ext cx="1000370" cy="1"/>
          </a:xfrm>
          <a:prstGeom prst="straightConnector1">
            <a:avLst/>
          </a:prstGeom>
          <a:ln w="57150">
            <a:solidFill>
              <a:srgbClr val="F0EA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a:off x="3251795" y="2104372"/>
            <a:ext cx="945732" cy="25053"/>
          </a:xfrm>
          <a:prstGeom prst="straightConnector1">
            <a:avLst/>
          </a:prstGeom>
          <a:ln w="57150">
            <a:solidFill>
              <a:srgbClr val="F0EA00"/>
            </a:solidFill>
            <a:tailEnd type="triangle"/>
          </a:ln>
        </p:spPr>
        <p:style>
          <a:lnRef idx="1">
            <a:schemeClr val="accent1"/>
          </a:lnRef>
          <a:fillRef idx="0">
            <a:schemeClr val="accent1"/>
          </a:fillRef>
          <a:effectRef idx="0">
            <a:schemeClr val="accent1"/>
          </a:effectRef>
          <a:fontRef idx="minor">
            <a:schemeClr val="tx1"/>
          </a:fontRef>
        </p:style>
      </p:cxnSp>
      <p:sp>
        <p:nvSpPr>
          <p:cNvPr id="21" name="テキスト ボックス 20"/>
          <p:cNvSpPr txBox="1"/>
          <p:nvPr/>
        </p:nvSpPr>
        <p:spPr>
          <a:xfrm>
            <a:off x="534945" y="4864040"/>
            <a:ext cx="553998" cy="1580365"/>
          </a:xfrm>
          <a:prstGeom prst="rect">
            <a:avLst/>
          </a:prstGeom>
          <a:noFill/>
        </p:spPr>
        <p:txBody>
          <a:bodyPr vert="eaVert" wrap="square" rtlCol="0">
            <a:spAutoFit/>
          </a:bodyPr>
          <a:lstStyle/>
          <a:p>
            <a:r>
              <a:rPr kumimoji="1" lang="ja-JP" altLang="en-US" sz="2400" b="1" dirty="0" smtClean="0">
                <a:solidFill>
                  <a:srgbClr val="002060"/>
                </a:solidFill>
              </a:rPr>
              <a:t>直接取引</a:t>
            </a:r>
            <a:endParaRPr kumimoji="1" lang="ja-JP" altLang="en-US" sz="2400" b="1" dirty="0">
              <a:solidFill>
                <a:srgbClr val="002060"/>
              </a:solidFill>
            </a:endParaRPr>
          </a:p>
        </p:txBody>
      </p:sp>
      <p:sp>
        <p:nvSpPr>
          <p:cNvPr id="22" name="テキスト ボックス 21"/>
          <p:cNvSpPr txBox="1"/>
          <p:nvPr/>
        </p:nvSpPr>
        <p:spPr>
          <a:xfrm>
            <a:off x="1300929" y="5068350"/>
            <a:ext cx="615553" cy="1227551"/>
          </a:xfrm>
          <a:prstGeom prst="rect">
            <a:avLst/>
          </a:prstGeom>
          <a:noFill/>
        </p:spPr>
        <p:txBody>
          <a:bodyPr vert="eaVert" wrap="square" rtlCol="0">
            <a:spAutoFit/>
          </a:bodyPr>
          <a:lstStyle/>
          <a:p>
            <a:r>
              <a:rPr kumimoji="1" lang="ja-JP" altLang="en-US" sz="2800" b="1" dirty="0" smtClean="0"/>
              <a:t>生産者</a:t>
            </a:r>
            <a:endParaRPr kumimoji="1" lang="ja-JP" altLang="en-US" sz="2800" b="1" dirty="0"/>
          </a:p>
        </p:txBody>
      </p:sp>
      <p:sp>
        <p:nvSpPr>
          <p:cNvPr id="23" name="テキスト ボックス 22"/>
          <p:cNvSpPr txBox="1"/>
          <p:nvPr/>
        </p:nvSpPr>
        <p:spPr>
          <a:xfrm>
            <a:off x="5727461" y="5046151"/>
            <a:ext cx="615553" cy="1650585"/>
          </a:xfrm>
          <a:prstGeom prst="rect">
            <a:avLst/>
          </a:prstGeom>
          <a:noFill/>
        </p:spPr>
        <p:txBody>
          <a:bodyPr vert="eaVert" wrap="square" rtlCol="0">
            <a:spAutoFit/>
          </a:bodyPr>
          <a:lstStyle/>
          <a:p>
            <a:r>
              <a:rPr kumimoji="1" lang="ja-JP" altLang="en-US" sz="2800" b="1" dirty="0" smtClean="0"/>
              <a:t>小売業者</a:t>
            </a:r>
            <a:endParaRPr kumimoji="1" lang="ja-JP" altLang="en-US" sz="2800" b="1" dirty="0"/>
          </a:p>
        </p:txBody>
      </p:sp>
      <p:sp>
        <p:nvSpPr>
          <p:cNvPr id="24" name="テキスト ボックス 23"/>
          <p:cNvSpPr txBox="1"/>
          <p:nvPr/>
        </p:nvSpPr>
        <p:spPr>
          <a:xfrm>
            <a:off x="7706475" y="5068351"/>
            <a:ext cx="615553" cy="1227551"/>
          </a:xfrm>
          <a:prstGeom prst="rect">
            <a:avLst/>
          </a:prstGeom>
          <a:noFill/>
        </p:spPr>
        <p:txBody>
          <a:bodyPr vert="eaVert" wrap="square" rtlCol="0">
            <a:spAutoFit/>
          </a:bodyPr>
          <a:lstStyle/>
          <a:p>
            <a:r>
              <a:rPr kumimoji="1" lang="ja-JP" altLang="en-US" sz="2800" b="1" dirty="0" smtClean="0"/>
              <a:t>消費者</a:t>
            </a:r>
            <a:endParaRPr kumimoji="1" lang="ja-JP" altLang="en-US" sz="2800" b="1" dirty="0"/>
          </a:p>
        </p:txBody>
      </p:sp>
      <p:cxnSp>
        <p:nvCxnSpPr>
          <p:cNvPr id="25" name="直線矢印コネクタ 24"/>
          <p:cNvCxnSpPr/>
          <p:nvPr/>
        </p:nvCxnSpPr>
        <p:spPr>
          <a:xfrm flipV="1">
            <a:off x="1928741" y="5537519"/>
            <a:ext cx="3798720" cy="6823"/>
          </a:xfrm>
          <a:prstGeom prst="straightConnector1">
            <a:avLst/>
          </a:prstGeom>
          <a:ln w="57150">
            <a:solidFill>
              <a:srgbClr val="F0EA0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a:endCxn id="24" idx="1"/>
          </p:cNvCxnSpPr>
          <p:nvPr/>
        </p:nvCxnSpPr>
        <p:spPr>
          <a:xfrm>
            <a:off x="6415321" y="5669599"/>
            <a:ext cx="1291154" cy="12528"/>
          </a:xfrm>
          <a:prstGeom prst="straightConnector1">
            <a:avLst/>
          </a:prstGeom>
          <a:ln w="57150">
            <a:solidFill>
              <a:srgbClr val="F0EA00"/>
            </a:solidFill>
            <a:tailEnd type="triangle"/>
          </a:ln>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a:off x="1102581" y="3049531"/>
            <a:ext cx="7778372" cy="954107"/>
          </a:xfrm>
          <a:prstGeom prst="rect">
            <a:avLst/>
          </a:prstGeom>
          <a:noFill/>
        </p:spPr>
        <p:txBody>
          <a:bodyPr wrap="square" rtlCol="0">
            <a:spAutoFit/>
          </a:bodyPr>
          <a:lstStyle/>
          <a:p>
            <a:r>
              <a:rPr kumimoji="1" lang="ja-JP" altLang="en-US" sz="2800" b="1" dirty="0" smtClean="0">
                <a:solidFill>
                  <a:srgbClr val="006C31"/>
                </a:solidFill>
              </a:rPr>
              <a:t>卸売市場流通の方が介在する関係者が多いため、コストが掛かり、時間も長くなるとされる</a:t>
            </a:r>
            <a:endParaRPr kumimoji="1" lang="ja-JP" altLang="en-US" sz="2800" b="1" dirty="0">
              <a:solidFill>
                <a:srgbClr val="006C31"/>
              </a:solidFill>
            </a:endParaRPr>
          </a:p>
        </p:txBody>
      </p:sp>
      <p:cxnSp>
        <p:nvCxnSpPr>
          <p:cNvPr id="30" name="直線矢印コネクタ 29"/>
          <p:cNvCxnSpPr/>
          <p:nvPr/>
        </p:nvCxnSpPr>
        <p:spPr>
          <a:xfrm>
            <a:off x="3812437" y="3978585"/>
            <a:ext cx="15664" cy="557849"/>
          </a:xfrm>
          <a:prstGeom prst="straightConnector1">
            <a:avLst/>
          </a:prstGeom>
          <a:ln w="5715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2029216" y="4522931"/>
            <a:ext cx="5260932" cy="523220"/>
          </a:xfrm>
          <a:prstGeom prst="rect">
            <a:avLst/>
          </a:prstGeom>
          <a:noFill/>
        </p:spPr>
        <p:txBody>
          <a:bodyPr wrap="square" rtlCol="0">
            <a:spAutoFit/>
          </a:bodyPr>
          <a:lstStyle/>
          <a:p>
            <a:r>
              <a:rPr kumimoji="1" lang="ja-JP" altLang="en-US" sz="2800" b="1" dirty="0" smtClean="0">
                <a:solidFill>
                  <a:srgbClr val="FF0000"/>
                </a:solidFill>
              </a:rPr>
              <a:t>卸売市場流通批判の主要な論拠</a:t>
            </a:r>
            <a:endParaRPr kumimoji="1" lang="ja-JP" altLang="en-US" sz="2800" b="1" dirty="0">
              <a:solidFill>
                <a:srgbClr val="FF0000"/>
              </a:solidFill>
            </a:endParaRPr>
          </a:p>
        </p:txBody>
      </p:sp>
    </p:spTree>
    <p:extLst>
      <p:ext uri="{BB962C8B-B14F-4D97-AF65-F5344CB8AC3E}">
        <p14:creationId xmlns:p14="http://schemas.microsoft.com/office/powerpoint/2010/main" val="39692336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p:nvPr/>
        </p:nvPicPr>
        <p:blipFill>
          <a:blip r:embed="rId2" cstate="print"/>
          <a:stretch>
            <a:fillRect/>
          </a:stretch>
        </p:blipFill>
        <p:spPr>
          <a:xfrm>
            <a:off x="430306" y="753036"/>
            <a:ext cx="7597588" cy="4975411"/>
          </a:xfrm>
          <a:prstGeom prst="rect">
            <a:avLst/>
          </a:prstGeom>
        </p:spPr>
      </p:pic>
      <p:sp>
        <p:nvSpPr>
          <p:cNvPr id="3" name="テキスト ボックス 2"/>
          <p:cNvSpPr txBox="1"/>
          <p:nvPr/>
        </p:nvSpPr>
        <p:spPr>
          <a:xfrm>
            <a:off x="282388" y="228600"/>
            <a:ext cx="5378824" cy="584775"/>
          </a:xfrm>
          <a:prstGeom prst="rect">
            <a:avLst/>
          </a:prstGeom>
          <a:noFill/>
        </p:spPr>
        <p:txBody>
          <a:bodyPr wrap="square" rtlCol="0">
            <a:spAutoFit/>
          </a:bodyPr>
          <a:lstStyle/>
          <a:p>
            <a:r>
              <a:rPr kumimoji="1" lang="ja-JP" altLang="en-US" sz="3200" b="1" dirty="0" smtClean="0">
                <a:solidFill>
                  <a:srgbClr val="006C31"/>
                </a:solidFill>
              </a:rPr>
              <a:t>取引数最小化の原理</a:t>
            </a:r>
            <a:endParaRPr kumimoji="1" lang="ja-JP" altLang="en-US" sz="3200" b="1" dirty="0">
              <a:solidFill>
                <a:srgbClr val="006C31"/>
              </a:solidFill>
            </a:endParaRPr>
          </a:p>
        </p:txBody>
      </p:sp>
      <p:sp>
        <p:nvSpPr>
          <p:cNvPr id="4" name="テキスト ボックス 3"/>
          <p:cNvSpPr txBox="1"/>
          <p:nvPr/>
        </p:nvSpPr>
        <p:spPr>
          <a:xfrm>
            <a:off x="255494" y="5593976"/>
            <a:ext cx="8606118" cy="830997"/>
          </a:xfrm>
          <a:prstGeom prst="rect">
            <a:avLst/>
          </a:prstGeom>
          <a:noFill/>
        </p:spPr>
        <p:txBody>
          <a:bodyPr wrap="square" rtlCol="0">
            <a:spAutoFit/>
          </a:bodyPr>
          <a:lstStyle/>
          <a:p>
            <a:r>
              <a:rPr kumimoji="1" lang="ja-JP" altLang="en-US" sz="2400" b="1" dirty="0" smtClean="0">
                <a:solidFill>
                  <a:srgbClr val="C00000"/>
                </a:solidFill>
              </a:rPr>
              <a:t>ｍ（売り手）、ｎ（買い手）が大きいほど、中間に卸売業者を入れることで、取引の効率性は高まる可能性がある</a:t>
            </a:r>
            <a:endParaRPr kumimoji="1" lang="ja-JP" altLang="en-US" sz="2400" b="1" dirty="0">
              <a:solidFill>
                <a:srgbClr val="C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13775" y="263047"/>
            <a:ext cx="7390357" cy="646331"/>
          </a:xfrm>
          <a:prstGeom prst="rect">
            <a:avLst/>
          </a:prstGeom>
          <a:noFill/>
        </p:spPr>
        <p:txBody>
          <a:bodyPr wrap="square" rtlCol="0">
            <a:spAutoFit/>
          </a:bodyPr>
          <a:lstStyle/>
          <a:p>
            <a:r>
              <a:rPr kumimoji="1" lang="ja-JP" altLang="en-US" sz="3600" b="1" dirty="0" smtClean="0">
                <a:solidFill>
                  <a:srgbClr val="003300"/>
                </a:solidFill>
              </a:rPr>
              <a:t>卸売市場の主要な機能</a:t>
            </a:r>
            <a:endParaRPr kumimoji="1" lang="ja-JP" altLang="en-US" sz="3600" b="1" dirty="0">
              <a:solidFill>
                <a:srgbClr val="003300"/>
              </a:solidFill>
            </a:endParaRPr>
          </a:p>
        </p:txBody>
      </p:sp>
      <p:sp>
        <p:nvSpPr>
          <p:cNvPr id="4" name="テキスト ボックス 3"/>
          <p:cNvSpPr txBox="1"/>
          <p:nvPr/>
        </p:nvSpPr>
        <p:spPr>
          <a:xfrm>
            <a:off x="613775" y="1227550"/>
            <a:ext cx="8242126" cy="4555093"/>
          </a:xfrm>
          <a:prstGeom prst="rect">
            <a:avLst/>
          </a:prstGeom>
          <a:noFill/>
        </p:spPr>
        <p:txBody>
          <a:bodyPr wrap="square" rtlCol="0">
            <a:spAutoFit/>
          </a:bodyPr>
          <a:lstStyle/>
          <a:p>
            <a:pPr marL="285750" indent="-285750">
              <a:spcAft>
                <a:spcPts val="1200"/>
              </a:spcAft>
              <a:buFont typeface="Wingdings" panose="05000000000000000000" pitchFamily="2" charset="2"/>
              <a:buChar char="u"/>
            </a:pPr>
            <a:r>
              <a:rPr kumimoji="1" lang="ja-JP" altLang="en-US" sz="4000" b="1" dirty="0" smtClean="0">
                <a:solidFill>
                  <a:srgbClr val="FF0000"/>
                </a:solidFill>
              </a:rPr>
              <a:t>価格形成機能</a:t>
            </a:r>
            <a:endParaRPr kumimoji="1" lang="en-US" altLang="ja-JP" sz="4000" b="1" dirty="0" smtClean="0">
              <a:solidFill>
                <a:srgbClr val="FF0000"/>
              </a:solidFill>
            </a:endParaRPr>
          </a:p>
          <a:p>
            <a:pPr marL="285750" indent="-285750">
              <a:spcAft>
                <a:spcPts val="1200"/>
              </a:spcAft>
              <a:buFont typeface="Wingdings" panose="05000000000000000000" pitchFamily="2" charset="2"/>
              <a:buChar char="u"/>
            </a:pPr>
            <a:r>
              <a:rPr kumimoji="1" lang="ja-JP" altLang="en-US" sz="4000" b="1" dirty="0" smtClean="0">
                <a:solidFill>
                  <a:srgbClr val="FF0000"/>
                </a:solidFill>
              </a:rPr>
              <a:t>品質評価機能</a:t>
            </a:r>
            <a:endParaRPr kumimoji="1" lang="en-US" altLang="ja-JP" sz="4000" b="1" dirty="0" smtClean="0">
              <a:solidFill>
                <a:srgbClr val="FF0000"/>
              </a:solidFill>
            </a:endParaRPr>
          </a:p>
          <a:p>
            <a:pPr marL="285750" indent="-285750">
              <a:spcAft>
                <a:spcPts val="1200"/>
              </a:spcAft>
              <a:buFont typeface="Wingdings" panose="05000000000000000000" pitchFamily="2" charset="2"/>
              <a:buChar char="u"/>
            </a:pPr>
            <a:r>
              <a:rPr lang="ja-JP" altLang="en-US" sz="4000" b="1" dirty="0" smtClean="0">
                <a:solidFill>
                  <a:srgbClr val="FF0000"/>
                </a:solidFill>
              </a:rPr>
              <a:t>需給調整機能</a:t>
            </a:r>
            <a:endParaRPr lang="en-US" altLang="ja-JP" sz="4000" b="1" dirty="0" smtClean="0">
              <a:solidFill>
                <a:srgbClr val="FF0000"/>
              </a:solidFill>
            </a:endParaRPr>
          </a:p>
          <a:p>
            <a:pPr marL="285750" indent="-285750">
              <a:spcAft>
                <a:spcPts val="1200"/>
              </a:spcAft>
              <a:buFont typeface="Wingdings" panose="05000000000000000000" pitchFamily="2" charset="2"/>
              <a:buChar char="u"/>
            </a:pPr>
            <a:r>
              <a:rPr kumimoji="1" lang="ja-JP" altLang="en-US" sz="4000" b="1" dirty="0" smtClean="0">
                <a:solidFill>
                  <a:srgbClr val="FF0000"/>
                </a:solidFill>
              </a:rPr>
              <a:t>代金決済機能</a:t>
            </a:r>
            <a:endParaRPr kumimoji="1" lang="en-US" altLang="ja-JP" sz="4000" b="1" dirty="0" smtClean="0">
              <a:solidFill>
                <a:srgbClr val="FF0000"/>
              </a:solidFill>
            </a:endParaRPr>
          </a:p>
          <a:p>
            <a:pPr marL="285750" indent="-285750">
              <a:spcAft>
                <a:spcPts val="1200"/>
              </a:spcAft>
              <a:buFont typeface="Wingdings" panose="05000000000000000000" pitchFamily="2" charset="2"/>
              <a:buChar char="u"/>
            </a:pPr>
            <a:r>
              <a:rPr lang="ja-JP" altLang="en-US" sz="4000" b="1" dirty="0" smtClean="0">
                <a:solidFill>
                  <a:srgbClr val="FF0000"/>
                </a:solidFill>
              </a:rPr>
              <a:t>物流効率化機能</a:t>
            </a:r>
            <a:endParaRPr lang="en-US" altLang="ja-JP" sz="4000" b="1" dirty="0" smtClean="0">
              <a:solidFill>
                <a:srgbClr val="FF0000"/>
              </a:solidFill>
            </a:endParaRPr>
          </a:p>
          <a:p>
            <a:pPr marL="285750" indent="-285750">
              <a:spcAft>
                <a:spcPts val="1200"/>
              </a:spcAft>
              <a:buFont typeface="Wingdings" panose="05000000000000000000" pitchFamily="2" charset="2"/>
              <a:buChar char="u"/>
            </a:pPr>
            <a:r>
              <a:rPr kumimoji="1" lang="ja-JP" altLang="en-US" sz="4000" b="1" dirty="0" smtClean="0">
                <a:solidFill>
                  <a:srgbClr val="FF0000"/>
                </a:solidFill>
              </a:rPr>
              <a:t>情報伝達機能</a:t>
            </a:r>
            <a:endParaRPr kumimoji="1" lang="ja-JP" altLang="en-US" sz="4000" b="1" dirty="0">
              <a:solidFill>
                <a:srgbClr val="FF0000"/>
              </a:solidFill>
            </a:endParaRPr>
          </a:p>
        </p:txBody>
      </p:sp>
    </p:spTree>
    <p:extLst>
      <p:ext uri="{BB962C8B-B14F-4D97-AF65-F5344CB8AC3E}">
        <p14:creationId xmlns:p14="http://schemas.microsoft.com/office/powerpoint/2010/main" val="8921473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74812" y="309282"/>
            <a:ext cx="8417859" cy="646331"/>
          </a:xfrm>
          <a:prstGeom prst="rect">
            <a:avLst/>
          </a:prstGeom>
          <a:noFill/>
        </p:spPr>
        <p:txBody>
          <a:bodyPr wrap="square" rtlCol="0">
            <a:spAutoFit/>
          </a:bodyPr>
          <a:lstStyle/>
          <a:p>
            <a:r>
              <a:rPr kumimoji="1" lang="ja-JP" altLang="en-US" sz="3600" b="1" dirty="0" smtClean="0">
                <a:solidFill>
                  <a:srgbClr val="003300"/>
                </a:solidFill>
              </a:rPr>
              <a:t>変貌する卸売市場流通</a:t>
            </a:r>
            <a:endParaRPr kumimoji="1" lang="ja-JP" altLang="en-US" sz="3600" b="1" dirty="0">
              <a:solidFill>
                <a:srgbClr val="003300"/>
              </a:solidFill>
            </a:endParaRPr>
          </a:p>
        </p:txBody>
      </p:sp>
      <p:sp>
        <p:nvSpPr>
          <p:cNvPr id="3" name="テキスト ボックス 2"/>
          <p:cNvSpPr txBox="1"/>
          <p:nvPr/>
        </p:nvSpPr>
        <p:spPr>
          <a:xfrm>
            <a:off x="537882" y="914400"/>
            <a:ext cx="8095130" cy="523220"/>
          </a:xfrm>
          <a:prstGeom prst="rect">
            <a:avLst/>
          </a:prstGeom>
          <a:noFill/>
        </p:spPr>
        <p:txBody>
          <a:bodyPr wrap="square" rtlCol="0">
            <a:spAutoFit/>
          </a:bodyPr>
          <a:lstStyle/>
          <a:p>
            <a:r>
              <a:rPr kumimoji="1" lang="ja-JP" altLang="en-US" sz="2800" b="1" dirty="0" smtClean="0">
                <a:solidFill>
                  <a:srgbClr val="C00000"/>
                </a:solidFill>
              </a:rPr>
              <a:t>低下する卸売市場経由率</a:t>
            </a:r>
            <a:endParaRPr kumimoji="1" lang="ja-JP" altLang="en-US" sz="2800" b="1" dirty="0">
              <a:solidFill>
                <a:srgbClr val="C00000"/>
              </a:solidFill>
            </a:endParaRPr>
          </a:p>
        </p:txBody>
      </p:sp>
      <p:pic>
        <p:nvPicPr>
          <p:cNvPr id="27650" name="Picture 2"/>
          <p:cNvPicPr>
            <a:picLocks noChangeAspect="1" noChangeArrowheads="1"/>
          </p:cNvPicPr>
          <p:nvPr/>
        </p:nvPicPr>
        <p:blipFill>
          <a:blip r:embed="rId2" cstate="print"/>
          <a:srcRect/>
          <a:stretch>
            <a:fillRect/>
          </a:stretch>
        </p:blipFill>
        <p:spPr bwMode="auto">
          <a:xfrm>
            <a:off x="2038782" y="1264024"/>
            <a:ext cx="5367353" cy="4585447"/>
          </a:xfrm>
          <a:prstGeom prst="rect">
            <a:avLst/>
          </a:prstGeom>
          <a:noFill/>
          <a:ln w="9525">
            <a:noFill/>
            <a:miter lim="800000"/>
            <a:headEnd/>
            <a:tailEnd/>
          </a:ln>
          <a:effectLst/>
        </p:spPr>
      </p:pic>
      <p:sp>
        <p:nvSpPr>
          <p:cNvPr id="5" name="テキスト ボックス 4"/>
          <p:cNvSpPr txBox="1"/>
          <p:nvPr/>
        </p:nvSpPr>
        <p:spPr>
          <a:xfrm>
            <a:off x="215153" y="5822576"/>
            <a:ext cx="8619565" cy="461665"/>
          </a:xfrm>
          <a:prstGeom prst="rect">
            <a:avLst/>
          </a:prstGeom>
          <a:noFill/>
        </p:spPr>
        <p:txBody>
          <a:bodyPr wrap="square" rtlCol="0">
            <a:spAutoFit/>
          </a:bodyPr>
          <a:lstStyle/>
          <a:p>
            <a:r>
              <a:rPr kumimoji="1" lang="ja-JP" altLang="en-US" sz="2400" b="1" dirty="0" smtClean="0">
                <a:solidFill>
                  <a:srgbClr val="002060"/>
                </a:solidFill>
              </a:rPr>
              <a:t>卸売市場を通らずに流通するものが増えている</a:t>
            </a:r>
            <a:endParaRPr kumimoji="1" lang="ja-JP" altLang="en-US" sz="2400" b="1" dirty="0">
              <a:solidFill>
                <a:srgbClr val="00206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09282" y="309282"/>
            <a:ext cx="8310283" cy="646331"/>
          </a:xfrm>
          <a:prstGeom prst="rect">
            <a:avLst/>
          </a:prstGeom>
          <a:noFill/>
        </p:spPr>
        <p:txBody>
          <a:bodyPr wrap="square" rtlCol="0">
            <a:spAutoFit/>
          </a:bodyPr>
          <a:lstStyle/>
          <a:p>
            <a:r>
              <a:rPr kumimoji="1" lang="ja-JP" altLang="en-US" sz="3600" b="1" dirty="0" smtClean="0">
                <a:solidFill>
                  <a:srgbClr val="006C31"/>
                </a:solidFill>
              </a:rPr>
              <a:t>変わる取引方法</a:t>
            </a:r>
            <a:endParaRPr kumimoji="1" lang="ja-JP" altLang="en-US" sz="3600" b="1" dirty="0">
              <a:solidFill>
                <a:srgbClr val="006C31"/>
              </a:solidFill>
            </a:endParaRPr>
          </a:p>
        </p:txBody>
      </p:sp>
      <p:pic>
        <p:nvPicPr>
          <p:cNvPr id="28674" name="Picture 2"/>
          <p:cNvPicPr>
            <a:picLocks noChangeAspect="1" noChangeArrowheads="1"/>
          </p:cNvPicPr>
          <p:nvPr/>
        </p:nvPicPr>
        <p:blipFill>
          <a:blip r:embed="rId2" cstate="print"/>
          <a:srcRect/>
          <a:stretch>
            <a:fillRect/>
          </a:stretch>
        </p:blipFill>
        <p:spPr bwMode="auto">
          <a:xfrm>
            <a:off x="2622175" y="368758"/>
            <a:ext cx="5580531" cy="4964122"/>
          </a:xfrm>
          <a:prstGeom prst="rect">
            <a:avLst/>
          </a:prstGeom>
          <a:noFill/>
          <a:ln w="9525">
            <a:noFill/>
            <a:miter lim="800000"/>
            <a:headEnd/>
            <a:tailEnd/>
          </a:ln>
          <a:effectLst/>
        </p:spPr>
      </p:pic>
      <p:sp>
        <p:nvSpPr>
          <p:cNvPr id="4" name="テキスト ボックス 3"/>
          <p:cNvSpPr txBox="1"/>
          <p:nvPr/>
        </p:nvSpPr>
        <p:spPr>
          <a:xfrm>
            <a:off x="174813" y="5351929"/>
            <a:ext cx="8767482" cy="954107"/>
          </a:xfrm>
          <a:prstGeom prst="rect">
            <a:avLst/>
          </a:prstGeom>
          <a:noFill/>
        </p:spPr>
        <p:txBody>
          <a:bodyPr wrap="square" rtlCol="0">
            <a:spAutoFit/>
          </a:bodyPr>
          <a:lstStyle/>
          <a:p>
            <a:r>
              <a:rPr kumimoji="1" lang="ja-JP" altLang="en-US" sz="2800" b="1" dirty="0" smtClean="0">
                <a:solidFill>
                  <a:srgbClr val="C00000"/>
                </a:solidFill>
              </a:rPr>
              <a:t>かつて原則であったセリ取引は</a:t>
            </a:r>
            <a:r>
              <a:rPr kumimoji="1" lang="en-US" altLang="ja-JP" sz="2800" b="1" dirty="0" smtClean="0">
                <a:solidFill>
                  <a:srgbClr val="C00000"/>
                </a:solidFill>
              </a:rPr>
              <a:t>3</a:t>
            </a:r>
            <a:r>
              <a:rPr kumimoji="1" lang="ja-JP" altLang="en-US" sz="2800" b="1" dirty="0" smtClean="0">
                <a:solidFill>
                  <a:srgbClr val="C00000"/>
                </a:solidFill>
              </a:rPr>
              <a:t>割にも満たないほどに減少し、１対１の交渉による相対取引が主体となっている</a:t>
            </a:r>
            <a:endParaRPr kumimoji="1" lang="ja-JP" altLang="en-US" sz="2800" b="1" dirty="0">
              <a:solidFill>
                <a:srgbClr val="C0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88259" y="228600"/>
            <a:ext cx="8095129" cy="646331"/>
          </a:xfrm>
          <a:prstGeom prst="rect">
            <a:avLst/>
          </a:prstGeom>
          <a:noFill/>
        </p:spPr>
        <p:txBody>
          <a:bodyPr wrap="square" rtlCol="0">
            <a:spAutoFit/>
          </a:bodyPr>
          <a:lstStyle/>
          <a:p>
            <a:r>
              <a:rPr kumimoji="1" lang="ja-JP" altLang="en-US" sz="3600" b="1" dirty="0" smtClean="0">
                <a:solidFill>
                  <a:srgbClr val="003300"/>
                </a:solidFill>
              </a:rPr>
              <a:t>広がる卸売市場間格差</a:t>
            </a:r>
            <a:endParaRPr kumimoji="1" lang="ja-JP" altLang="en-US" sz="3600" b="1" dirty="0">
              <a:solidFill>
                <a:srgbClr val="003300"/>
              </a:solidFill>
            </a:endParaRPr>
          </a:p>
        </p:txBody>
      </p:sp>
      <p:pic>
        <p:nvPicPr>
          <p:cNvPr id="29698" name="Picture 2"/>
          <p:cNvPicPr>
            <a:picLocks noChangeAspect="1" noChangeArrowheads="1"/>
          </p:cNvPicPr>
          <p:nvPr/>
        </p:nvPicPr>
        <p:blipFill>
          <a:blip r:embed="rId2" cstate="print">
            <a:lum bright="-14000" contrast="25000"/>
          </a:blip>
          <a:srcRect/>
          <a:stretch>
            <a:fillRect/>
          </a:stretch>
        </p:blipFill>
        <p:spPr bwMode="auto">
          <a:xfrm>
            <a:off x="632011" y="1257580"/>
            <a:ext cx="7698881" cy="5349222"/>
          </a:xfrm>
          <a:prstGeom prst="rect">
            <a:avLst/>
          </a:prstGeom>
          <a:noFill/>
          <a:ln w="9525">
            <a:noFill/>
            <a:miter lim="800000"/>
            <a:headEnd/>
            <a:tailEnd/>
          </a:ln>
        </p:spPr>
      </p:pic>
      <p:sp>
        <p:nvSpPr>
          <p:cNvPr id="4" name="テキスト ボックス 3"/>
          <p:cNvSpPr txBox="1"/>
          <p:nvPr/>
        </p:nvSpPr>
        <p:spPr>
          <a:xfrm>
            <a:off x="5190565" y="161365"/>
            <a:ext cx="3765176" cy="1569660"/>
          </a:xfrm>
          <a:prstGeom prst="rect">
            <a:avLst/>
          </a:prstGeom>
          <a:noFill/>
        </p:spPr>
        <p:txBody>
          <a:bodyPr wrap="square" rtlCol="0">
            <a:spAutoFit/>
          </a:bodyPr>
          <a:lstStyle/>
          <a:p>
            <a:r>
              <a:rPr kumimoji="1" lang="ja-JP" altLang="en-US" sz="2400" b="1" dirty="0" smtClean="0">
                <a:solidFill>
                  <a:srgbClr val="C00000"/>
                </a:solidFill>
              </a:rPr>
              <a:t>大都市圏の中央卸売市場とその他の卸売市場との格差が広がり、その機能分化も進んでいる</a:t>
            </a:r>
            <a:endParaRPr kumimoji="1" lang="ja-JP" altLang="en-US" sz="2400" b="1" dirty="0">
              <a:solidFill>
                <a:srgbClr val="C0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28600" y="201706"/>
            <a:ext cx="8390965" cy="646331"/>
          </a:xfrm>
          <a:prstGeom prst="rect">
            <a:avLst/>
          </a:prstGeom>
          <a:noFill/>
        </p:spPr>
        <p:txBody>
          <a:bodyPr wrap="square" rtlCol="0">
            <a:spAutoFit/>
          </a:bodyPr>
          <a:lstStyle/>
          <a:p>
            <a:r>
              <a:rPr kumimoji="1" lang="ja-JP" altLang="en-US" sz="3600" b="1" dirty="0" smtClean="0">
                <a:solidFill>
                  <a:srgbClr val="006C31"/>
                </a:solidFill>
              </a:rPr>
              <a:t>卸売市場流通の変貌の背景</a:t>
            </a:r>
            <a:endParaRPr kumimoji="1" lang="ja-JP" altLang="en-US" sz="3600" b="1" dirty="0">
              <a:solidFill>
                <a:srgbClr val="006C31"/>
              </a:solidFill>
            </a:endParaRPr>
          </a:p>
        </p:txBody>
      </p:sp>
      <p:sp>
        <p:nvSpPr>
          <p:cNvPr id="3" name="テキスト ボックス 2"/>
          <p:cNvSpPr txBox="1"/>
          <p:nvPr/>
        </p:nvSpPr>
        <p:spPr>
          <a:xfrm>
            <a:off x="201706" y="1116106"/>
            <a:ext cx="8646458" cy="4739759"/>
          </a:xfrm>
          <a:prstGeom prst="rect">
            <a:avLst/>
          </a:prstGeom>
          <a:noFill/>
        </p:spPr>
        <p:txBody>
          <a:bodyPr wrap="square" rtlCol="0">
            <a:spAutoFit/>
          </a:bodyPr>
          <a:lstStyle/>
          <a:p>
            <a:pPr marL="444500" indent="-444500">
              <a:spcAft>
                <a:spcPts val="1200"/>
              </a:spcAft>
              <a:buFont typeface="Wingdings" pitchFamily="2" charset="2"/>
              <a:buChar char="u"/>
            </a:pPr>
            <a:r>
              <a:rPr kumimoji="1" lang="ja-JP" altLang="en-US" sz="3600" b="1" dirty="0" smtClean="0">
                <a:solidFill>
                  <a:srgbClr val="002060"/>
                </a:solidFill>
              </a:rPr>
              <a:t>小売段階における量販店（スーパー）の比重の拡大</a:t>
            </a:r>
            <a:endParaRPr kumimoji="1" lang="en-US" altLang="ja-JP" sz="3600" b="1" dirty="0" smtClean="0">
              <a:solidFill>
                <a:srgbClr val="002060"/>
              </a:solidFill>
            </a:endParaRPr>
          </a:p>
          <a:p>
            <a:pPr>
              <a:spcAft>
                <a:spcPts val="1200"/>
              </a:spcAft>
              <a:buFont typeface="Wingdings" pitchFamily="2" charset="2"/>
              <a:buChar char="u"/>
            </a:pPr>
            <a:r>
              <a:rPr lang="ja-JP" altLang="en-US" sz="3600" b="1" dirty="0" smtClean="0">
                <a:solidFill>
                  <a:srgbClr val="002060"/>
                </a:solidFill>
              </a:rPr>
              <a:t>農漁協合併などによる産地の大型化</a:t>
            </a:r>
            <a:endParaRPr lang="en-US" altLang="ja-JP" sz="3600" b="1" dirty="0" smtClean="0">
              <a:solidFill>
                <a:srgbClr val="002060"/>
              </a:solidFill>
            </a:endParaRPr>
          </a:p>
          <a:p>
            <a:pPr>
              <a:spcAft>
                <a:spcPts val="1200"/>
              </a:spcAft>
              <a:buFont typeface="Wingdings" pitchFamily="2" charset="2"/>
              <a:buChar char="u"/>
            </a:pPr>
            <a:r>
              <a:rPr kumimoji="1" lang="ja-JP" altLang="en-US" sz="3600" b="1" dirty="0" smtClean="0">
                <a:solidFill>
                  <a:srgbClr val="002060"/>
                </a:solidFill>
              </a:rPr>
              <a:t>輸入の拡大</a:t>
            </a:r>
            <a:endParaRPr kumimoji="1" lang="en-US" altLang="ja-JP" sz="3600" b="1" dirty="0" smtClean="0">
              <a:solidFill>
                <a:srgbClr val="002060"/>
              </a:solidFill>
            </a:endParaRPr>
          </a:p>
          <a:p>
            <a:pPr>
              <a:spcAft>
                <a:spcPts val="1200"/>
              </a:spcAft>
              <a:buFont typeface="Wingdings" pitchFamily="2" charset="2"/>
              <a:buChar char="u"/>
            </a:pPr>
            <a:r>
              <a:rPr lang="ja-JP" altLang="en-US" sz="3600" b="1" dirty="0" smtClean="0">
                <a:solidFill>
                  <a:srgbClr val="002060"/>
                </a:solidFill>
              </a:rPr>
              <a:t>食の外部化の進展</a:t>
            </a:r>
            <a:endParaRPr lang="en-US" altLang="ja-JP" sz="3600" b="1" dirty="0" smtClean="0">
              <a:solidFill>
                <a:srgbClr val="002060"/>
              </a:solidFill>
            </a:endParaRPr>
          </a:p>
          <a:p>
            <a:pPr>
              <a:spcAft>
                <a:spcPts val="1200"/>
              </a:spcAft>
              <a:buFont typeface="Wingdings" pitchFamily="2" charset="2"/>
              <a:buChar char="u"/>
            </a:pPr>
            <a:r>
              <a:rPr kumimoji="1" lang="ja-JP" altLang="en-US" sz="3600" b="1" dirty="0" smtClean="0">
                <a:solidFill>
                  <a:srgbClr val="002060"/>
                </a:solidFill>
              </a:rPr>
              <a:t>人口減少などによる食料消費の縮小</a:t>
            </a:r>
            <a:endParaRPr kumimoji="1" lang="en-US" altLang="ja-JP" sz="3600" b="1" dirty="0" smtClean="0">
              <a:solidFill>
                <a:srgbClr val="002060"/>
              </a:solidFill>
            </a:endParaRPr>
          </a:p>
          <a:p>
            <a:pPr>
              <a:spcAft>
                <a:spcPts val="1200"/>
              </a:spcAft>
              <a:buFont typeface="Wingdings" pitchFamily="2" charset="2"/>
              <a:buChar char="u"/>
            </a:pPr>
            <a:r>
              <a:rPr lang="ja-JP" altLang="en-US" sz="3600" b="1" dirty="0" smtClean="0">
                <a:solidFill>
                  <a:srgbClr val="002060"/>
                </a:solidFill>
              </a:rPr>
              <a:t>ＩＴなどの情報、物流技術の進歩</a:t>
            </a:r>
            <a:endParaRPr kumimoji="1" lang="ja-JP" altLang="en-US" sz="3600" b="1" dirty="0">
              <a:solidFill>
                <a:srgbClr val="00206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09282" y="215153"/>
            <a:ext cx="8216153" cy="707886"/>
          </a:xfrm>
          <a:prstGeom prst="rect">
            <a:avLst/>
          </a:prstGeom>
          <a:noFill/>
        </p:spPr>
        <p:txBody>
          <a:bodyPr wrap="square" rtlCol="0">
            <a:spAutoFit/>
          </a:bodyPr>
          <a:lstStyle/>
          <a:p>
            <a:r>
              <a:rPr kumimoji="1" lang="ja-JP" altLang="en-US" sz="4000" b="1" dirty="0" smtClean="0">
                <a:solidFill>
                  <a:srgbClr val="003300"/>
                </a:solidFill>
              </a:rPr>
              <a:t>これからの卸売市場</a:t>
            </a:r>
            <a:endParaRPr kumimoji="1" lang="ja-JP" altLang="en-US" sz="4000" b="1" dirty="0">
              <a:solidFill>
                <a:srgbClr val="003300"/>
              </a:solidFill>
            </a:endParaRPr>
          </a:p>
        </p:txBody>
      </p:sp>
      <p:sp>
        <p:nvSpPr>
          <p:cNvPr id="3" name="テキスト ボックス 2"/>
          <p:cNvSpPr txBox="1"/>
          <p:nvPr/>
        </p:nvSpPr>
        <p:spPr>
          <a:xfrm>
            <a:off x="551329" y="954741"/>
            <a:ext cx="8122024" cy="1077218"/>
          </a:xfrm>
          <a:prstGeom prst="rect">
            <a:avLst/>
          </a:prstGeom>
          <a:noFill/>
        </p:spPr>
        <p:txBody>
          <a:bodyPr wrap="square" rtlCol="0">
            <a:spAutoFit/>
          </a:bodyPr>
          <a:lstStyle/>
          <a:p>
            <a:pPr marL="901700" indent="-901700"/>
            <a:r>
              <a:rPr kumimoji="1" lang="ja-JP" altLang="en-US" sz="3200" b="1" dirty="0" smtClean="0">
                <a:solidFill>
                  <a:srgbClr val="C00000"/>
                </a:solidFill>
              </a:rPr>
              <a:t>卸売市場の課題・・</a:t>
            </a:r>
            <a:r>
              <a:rPr kumimoji="1" lang="ja-JP" altLang="en-US" sz="3200" b="1" dirty="0" smtClean="0">
                <a:solidFill>
                  <a:srgbClr val="C00000"/>
                </a:solidFill>
              </a:rPr>
              <a:t>・生鮮食料流通</a:t>
            </a:r>
            <a:r>
              <a:rPr kumimoji="1" lang="ja-JP" altLang="en-US" sz="3200" b="1" dirty="0" smtClean="0">
                <a:solidFill>
                  <a:srgbClr val="C00000"/>
                </a:solidFill>
              </a:rPr>
              <a:t>における</a:t>
            </a:r>
            <a:r>
              <a:rPr kumimoji="1" lang="ja-JP" altLang="en-US" sz="3200" b="1" i="1" dirty="0" smtClean="0">
                <a:solidFill>
                  <a:srgbClr val="002060"/>
                </a:solidFill>
              </a:rPr>
              <a:t>公共性</a:t>
            </a:r>
            <a:r>
              <a:rPr kumimoji="1" lang="ja-JP" altLang="en-US" sz="3200" b="1" dirty="0" smtClean="0">
                <a:solidFill>
                  <a:srgbClr val="C00000"/>
                </a:solidFill>
              </a:rPr>
              <a:t>と</a:t>
            </a:r>
            <a:r>
              <a:rPr kumimoji="1" lang="ja-JP" altLang="en-US" sz="3200" b="1" i="1" dirty="0" smtClean="0">
                <a:solidFill>
                  <a:srgbClr val="002060"/>
                </a:solidFill>
              </a:rPr>
              <a:t>効率性</a:t>
            </a:r>
            <a:r>
              <a:rPr kumimoji="1" lang="ja-JP" altLang="en-US" sz="3200" b="1" dirty="0" smtClean="0">
                <a:solidFill>
                  <a:srgbClr val="C00000"/>
                </a:solidFill>
              </a:rPr>
              <a:t>の実現</a:t>
            </a:r>
            <a:endParaRPr kumimoji="1" lang="ja-JP" altLang="en-US" sz="3200" b="1" dirty="0">
              <a:solidFill>
                <a:srgbClr val="C00000"/>
              </a:solidFill>
            </a:endParaRPr>
          </a:p>
        </p:txBody>
      </p:sp>
      <p:sp>
        <p:nvSpPr>
          <p:cNvPr id="4" name="テキスト ボックス 3"/>
          <p:cNvSpPr txBox="1"/>
          <p:nvPr/>
        </p:nvSpPr>
        <p:spPr>
          <a:xfrm>
            <a:off x="410135" y="2768675"/>
            <a:ext cx="8538882" cy="1384995"/>
          </a:xfrm>
          <a:prstGeom prst="rect">
            <a:avLst/>
          </a:prstGeom>
          <a:noFill/>
        </p:spPr>
        <p:txBody>
          <a:bodyPr wrap="square" rtlCol="0">
            <a:spAutoFit/>
          </a:bodyPr>
          <a:lstStyle/>
          <a:p>
            <a:r>
              <a:rPr kumimoji="1" lang="ja-JP" altLang="en-US" sz="2800" b="1" dirty="0" smtClean="0">
                <a:solidFill>
                  <a:srgbClr val="6600FF"/>
                </a:solidFill>
              </a:rPr>
              <a:t>日本中のすべての人が求める食料を安い流通コストで安定して届ける。そのことで、食料生産者の経営の安定にも資する。</a:t>
            </a:r>
            <a:endParaRPr kumimoji="1" lang="ja-JP" altLang="en-US" sz="2800" b="1" dirty="0">
              <a:solidFill>
                <a:srgbClr val="6600FF"/>
              </a:solidFill>
            </a:endParaRPr>
          </a:p>
        </p:txBody>
      </p:sp>
      <p:cxnSp>
        <p:nvCxnSpPr>
          <p:cNvPr id="6" name="直線矢印コネクタ 5"/>
          <p:cNvCxnSpPr>
            <a:stCxn id="3" idx="2"/>
          </p:cNvCxnSpPr>
          <p:nvPr/>
        </p:nvCxnSpPr>
        <p:spPr>
          <a:xfrm>
            <a:off x="4612341" y="2031959"/>
            <a:ext cx="1828" cy="736716"/>
          </a:xfrm>
          <a:prstGeom prst="straightConnector1">
            <a:avLst/>
          </a:prstGeom>
          <a:ln w="5080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510988" y="4424082"/>
            <a:ext cx="8337177" cy="1077218"/>
          </a:xfrm>
          <a:prstGeom prst="rect">
            <a:avLst/>
          </a:prstGeom>
          <a:noFill/>
        </p:spPr>
        <p:txBody>
          <a:bodyPr wrap="square" rtlCol="0">
            <a:spAutoFit/>
          </a:bodyPr>
          <a:lstStyle/>
          <a:p>
            <a:r>
              <a:rPr kumimoji="1" lang="ja-JP" altLang="en-US" sz="3200" b="1" dirty="0" smtClean="0">
                <a:solidFill>
                  <a:srgbClr val="FF0000"/>
                </a:solidFill>
              </a:rPr>
              <a:t>その実現のために、社会の変化などに対応した変革が求められる</a:t>
            </a:r>
            <a:endParaRPr kumimoji="1" lang="ja-JP" altLang="en-US" sz="3200" b="1" dirty="0">
              <a:solidFill>
                <a:srgbClr val="FF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88259" y="349624"/>
            <a:ext cx="8767482" cy="1384995"/>
          </a:xfrm>
          <a:prstGeom prst="rect">
            <a:avLst/>
          </a:prstGeom>
          <a:noFill/>
        </p:spPr>
        <p:txBody>
          <a:bodyPr wrap="square" rtlCol="0">
            <a:spAutoFit/>
          </a:bodyPr>
          <a:lstStyle/>
          <a:p>
            <a:r>
              <a:rPr kumimoji="1" lang="ja-JP" altLang="en-US" sz="2800" b="1" dirty="0" smtClean="0">
                <a:solidFill>
                  <a:srgbClr val="C00000"/>
                </a:solidFill>
              </a:rPr>
              <a:t>卸売市場経由率は低下してきたが、生鮮食品の流通において卸売市場が中核的な役割を果たしていることに変わりはない</a:t>
            </a:r>
            <a:endParaRPr kumimoji="1" lang="ja-JP" altLang="en-US" sz="2800" b="1" dirty="0">
              <a:solidFill>
                <a:srgbClr val="C00000"/>
              </a:solidFill>
            </a:endParaRPr>
          </a:p>
        </p:txBody>
      </p:sp>
      <p:sp>
        <p:nvSpPr>
          <p:cNvPr id="3" name="テキスト ボックス 2"/>
          <p:cNvSpPr txBox="1"/>
          <p:nvPr/>
        </p:nvSpPr>
        <p:spPr>
          <a:xfrm>
            <a:off x="510987" y="2390515"/>
            <a:ext cx="8283389" cy="954107"/>
          </a:xfrm>
          <a:prstGeom prst="rect">
            <a:avLst/>
          </a:prstGeom>
          <a:noFill/>
        </p:spPr>
        <p:txBody>
          <a:bodyPr wrap="square" rtlCol="0">
            <a:spAutoFit/>
          </a:bodyPr>
          <a:lstStyle/>
          <a:p>
            <a:r>
              <a:rPr kumimoji="1" lang="ja-JP" altLang="en-US" sz="2800" b="1" dirty="0" smtClean="0">
                <a:solidFill>
                  <a:srgbClr val="003300"/>
                </a:solidFill>
              </a:rPr>
              <a:t>欧米諸国では、卸売市場経由率が大幅に低下し、中核的機能を担っていない</a:t>
            </a:r>
            <a:endParaRPr kumimoji="1" lang="ja-JP" altLang="en-US" sz="2800" b="1" dirty="0">
              <a:solidFill>
                <a:srgbClr val="003300"/>
              </a:solidFill>
            </a:endParaRPr>
          </a:p>
        </p:txBody>
      </p:sp>
      <p:cxnSp>
        <p:nvCxnSpPr>
          <p:cNvPr id="4" name="直線矢印コネクタ 3"/>
          <p:cNvCxnSpPr/>
          <p:nvPr/>
        </p:nvCxnSpPr>
        <p:spPr>
          <a:xfrm flipH="1" flipV="1">
            <a:off x="4483223" y="1589335"/>
            <a:ext cx="1437" cy="754403"/>
          </a:xfrm>
          <a:prstGeom prst="straightConnector1">
            <a:avLst/>
          </a:prstGeom>
          <a:ln w="5080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403412" y="3704631"/>
            <a:ext cx="7664824" cy="523220"/>
          </a:xfrm>
          <a:prstGeom prst="rect">
            <a:avLst/>
          </a:prstGeom>
          <a:noFill/>
        </p:spPr>
        <p:txBody>
          <a:bodyPr wrap="square" rtlCol="0">
            <a:spAutoFit/>
          </a:bodyPr>
          <a:lstStyle/>
          <a:p>
            <a:r>
              <a:rPr kumimoji="1" lang="ja-JP" altLang="en-US" sz="2800" b="1" dirty="0" smtClean="0"/>
              <a:t>欧米諸国と異なる日本の生鮮食品流通の特性</a:t>
            </a:r>
            <a:endParaRPr kumimoji="1" lang="ja-JP" altLang="en-US" sz="2800" b="1" dirty="0"/>
          </a:p>
        </p:txBody>
      </p:sp>
      <p:sp>
        <p:nvSpPr>
          <p:cNvPr id="8" name="テキスト ボックス 7"/>
          <p:cNvSpPr txBox="1"/>
          <p:nvPr/>
        </p:nvSpPr>
        <p:spPr>
          <a:xfrm>
            <a:off x="349624" y="4274629"/>
            <a:ext cx="8606117" cy="2062103"/>
          </a:xfrm>
          <a:prstGeom prst="rect">
            <a:avLst/>
          </a:prstGeom>
          <a:noFill/>
        </p:spPr>
        <p:txBody>
          <a:bodyPr wrap="square" rtlCol="0">
            <a:spAutoFit/>
          </a:bodyPr>
          <a:lstStyle/>
          <a:p>
            <a:pPr marL="363538" indent="-363538">
              <a:buFont typeface="Wingdings" pitchFamily="2" charset="2"/>
              <a:buChar char="u"/>
            </a:pPr>
            <a:r>
              <a:rPr lang="ja-JP" altLang="en-US" sz="3200" b="1" dirty="0" smtClean="0">
                <a:solidFill>
                  <a:schemeClr val="accent1">
                    <a:lumMod val="50000"/>
                  </a:schemeClr>
                </a:solidFill>
              </a:rPr>
              <a:t>種類が豊富で、品数が多い</a:t>
            </a:r>
            <a:endParaRPr lang="en-US" altLang="ja-JP" sz="3200" b="1" dirty="0" smtClean="0">
              <a:solidFill>
                <a:schemeClr val="accent1">
                  <a:lumMod val="50000"/>
                </a:schemeClr>
              </a:solidFill>
            </a:endParaRPr>
          </a:p>
          <a:p>
            <a:pPr marL="363538" indent="-363538">
              <a:buFont typeface="Wingdings" pitchFamily="2" charset="2"/>
              <a:buChar char="u"/>
            </a:pPr>
            <a:r>
              <a:rPr kumimoji="1" lang="ja-JP" altLang="en-US" sz="3200" b="1" dirty="0" smtClean="0">
                <a:solidFill>
                  <a:schemeClr val="accent1">
                    <a:lumMod val="50000"/>
                  </a:schemeClr>
                </a:solidFill>
              </a:rPr>
              <a:t>鮮度や品質が重視され、高い商品評価能力が求められる</a:t>
            </a:r>
            <a:endParaRPr kumimoji="1" lang="en-US" altLang="ja-JP" sz="3200" b="1" dirty="0" smtClean="0">
              <a:solidFill>
                <a:schemeClr val="accent1">
                  <a:lumMod val="50000"/>
                </a:schemeClr>
              </a:solidFill>
            </a:endParaRPr>
          </a:p>
          <a:p>
            <a:pPr marL="363538" indent="-363538">
              <a:buFont typeface="Wingdings" pitchFamily="2" charset="2"/>
              <a:buChar char="u"/>
            </a:pPr>
            <a:r>
              <a:rPr lang="ja-JP" altLang="en-US" sz="3200" b="1" dirty="0" smtClean="0">
                <a:solidFill>
                  <a:schemeClr val="accent1">
                    <a:lumMod val="50000"/>
                  </a:schemeClr>
                </a:solidFill>
              </a:rPr>
              <a:t>小売段階での寡占化が相対的に進んでいない</a:t>
            </a:r>
            <a:endParaRPr kumimoji="1" lang="ja-JP" altLang="en-US" sz="3200" b="1" dirty="0">
              <a:solidFill>
                <a:schemeClr val="accent1">
                  <a:lumMod val="50000"/>
                </a:schemeClr>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09281" y="309282"/>
            <a:ext cx="8511989" cy="707886"/>
          </a:xfrm>
          <a:prstGeom prst="rect">
            <a:avLst/>
          </a:prstGeom>
          <a:noFill/>
        </p:spPr>
        <p:txBody>
          <a:bodyPr wrap="square" rtlCol="0">
            <a:spAutoFit/>
          </a:bodyPr>
          <a:lstStyle/>
          <a:p>
            <a:r>
              <a:rPr kumimoji="1" lang="ja-JP" altLang="en-US" sz="4000" b="1" dirty="0" smtClean="0">
                <a:solidFill>
                  <a:srgbClr val="003300"/>
                </a:solidFill>
              </a:rPr>
              <a:t>これからの卸売市場が関わるべき課題</a:t>
            </a:r>
            <a:endParaRPr kumimoji="1" lang="ja-JP" altLang="en-US" sz="4000" b="1" dirty="0">
              <a:solidFill>
                <a:srgbClr val="003300"/>
              </a:solidFill>
            </a:endParaRPr>
          </a:p>
        </p:txBody>
      </p:sp>
      <p:sp>
        <p:nvSpPr>
          <p:cNvPr id="3" name="テキスト ボックス 2"/>
          <p:cNvSpPr txBox="1"/>
          <p:nvPr/>
        </p:nvSpPr>
        <p:spPr>
          <a:xfrm>
            <a:off x="363070" y="1559858"/>
            <a:ext cx="8525436" cy="4431983"/>
          </a:xfrm>
          <a:prstGeom prst="rect">
            <a:avLst/>
          </a:prstGeom>
          <a:noFill/>
        </p:spPr>
        <p:txBody>
          <a:bodyPr wrap="square" rtlCol="0">
            <a:spAutoFit/>
          </a:bodyPr>
          <a:lstStyle/>
          <a:p>
            <a:pPr marL="363538" indent="-363538">
              <a:spcAft>
                <a:spcPts val="1200"/>
              </a:spcAft>
              <a:buFont typeface="Wingdings" pitchFamily="2" charset="2"/>
              <a:buChar char="u"/>
            </a:pPr>
            <a:r>
              <a:rPr kumimoji="1" lang="ja-JP" altLang="en-US" sz="3600" b="1" dirty="0" smtClean="0">
                <a:solidFill>
                  <a:srgbClr val="C00000"/>
                </a:solidFill>
              </a:rPr>
              <a:t>安全・安心な生鮮食料を供給する</a:t>
            </a:r>
            <a:endParaRPr kumimoji="1" lang="en-US" altLang="ja-JP" sz="3600" b="1" dirty="0" smtClean="0">
              <a:solidFill>
                <a:srgbClr val="C00000"/>
              </a:solidFill>
            </a:endParaRPr>
          </a:p>
          <a:p>
            <a:pPr marL="363538" indent="-363538">
              <a:spcAft>
                <a:spcPts val="1200"/>
              </a:spcAft>
              <a:buFont typeface="Wingdings" pitchFamily="2" charset="2"/>
              <a:buChar char="u"/>
            </a:pPr>
            <a:r>
              <a:rPr lang="ja-JP" altLang="en-US" sz="3600" b="1" dirty="0" smtClean="0">
                <a:solidFill>
                  <a:srgbClr val="C00000"/>
                </a:solidFill>
              </a:rPr>
              <a:t>「買い物難民」などを解消し、すべての人が安定して生鮮食料を購入できる</a:t>
            </a:r>
            <a:endParaRPr lang="en-US" altLang="ja-JP" sz="3600" b="1" dirty="0" smtClean="0">
              <a:solidFill>
                <a:srgbClr val="C00000"/>
              </a:solidFill>
            </a:endParaRPr>
          </a:p>
          <a:p>
            <a:pPr marL="363538" indent="-363538">
              <a:spcAft>
                <a:spcPts val="1200"/>
              </a:spcAft>
              <a:buFont typeface="Wingdings" pitchFamily="2" charset="2"/>
              <a:buChar char="u"/>
            </a:pPr>
            <a:r>
              <a:rPr kumimoji="1" lang="ja-JP" altLang="en-US" sz="3600" b="1" dirty="0" smtClean="0">
                <a:solidFill>
                  <a:srgbClr val="C00000"/>
                </a:solidFill>
              </a:rPr>
              <a:t>地産地消を進め、地域の農業・農村を支える</a:t>
            </a:r>
            <a:endParaRPr kumimoji="1" lang="en-US" altLang="ja-JP" sz="3600" b="1" dirty="0" smtClean="0">
              <a:solidFill>
                <a:srgbClr val="C00000"/>
              </a:solidFill>
            </a:endParaRPr>
          </a:p>
          <a:p>
            <a:pPr marL="363538" indent="-363538">
              <a:spcAft>
                <a:spcPts val="1200"/>
              </a:spcAft>
              <a:buFont typeface="Wingdings" pitchFamily="2" charset="2"/>
              <a:buChar char="u"/>
            </a:pPr>
            <a:r>
              <a:rPr lang="ja-JP" altLang="en-US" sz="3600" b="1" dirty="0" smtClean="0">
                <a:solidFill>
                  <a:srgbClr val="C00000"/>
                </a:solidFill>
              </a:rPr>
              <a:t>消費者への情報提供などを通じて、食生活の改善を支える</a:t>
            </a:r>
            <a:endParaRPr kumimoji="1" lang="ja-JP" altLang="en-US" sz="3200" b="1" dirty="0">
              <a:solidFill>
                <a:srgbClr val="C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50729" y="350729"/>
            <a:ext cx="7954027" cy="769441"/>
          </a:xfrm>
          <a:prstGeom prst="rect">
            <a:avLst/>
          </a:prstGeom>
          <a:noFill/>
        </p:spPr>
        <p:txBody>
          <a:bodyPr wrap="square" rtlCol="0">
            <a:spAutoFit/>
          </a:bodyPr>
          <a:lstStyle/>
          <a:p>
            <a:r>
              <a:rPr kumimoji="1" lang="ja-JP" altLang="en-US" sz="4400" b="1" dirty="0" smtClean="0">
                <a:solidFill>
                  <a:srgbClr val="006C31"/>
                </a:solidFill>
              </a:rPr>
              <a:t>「しじょう」と「いちば」</a:t>
            </a:r>
            <a:endParaRPr kumimoji="1" lang="ja-JP" altLang="en-US" sz="4400" b="1" dirty="0">
              <a:solidFill>
                <a:srgbClr val="006C31"/>
              </a:solidFill>
            </a:endParaRPr>
          </a:p>
        </p:txBody>
      </p:sp>
      <p:sp>
        <p:nvSpPr>
          <p:cNvPr id="4" name="テキスト ボックス 3"/>
          <p:cNvSpPr txBox="1"/>
          <p:nvPr/>
        </p:nvSpPr>
        <p:spPr>
          <a:xfrm>
            <a:off x="263047" y="1340285"/>
            <a:ext cx="8580328" cy="5016758"/>
          </a:xfrm>
          <a:prstGeom prst="rect">
            <a:avLst/>
          </a:prstGeom>
          <a:noFill/>
        </p:spPr>
        <p:txBody>
          <a:bodyPr wrap="square" rtlCol="0">
            <a:spAutoFit/>
          </a:bodyPr>
          <a:lstStyle/>
          <a:p>
            <a:pPr marL="627063" indent="-627063"/>
            <a:r>
              <a:rPr kumimoji="1" lang="ja-JP" altLang="en-US" sz="3200" b="1" dirty="0" smtClean="0"/>
              <a:t>しじょう・・・売り手と買い手との間で財やサー　ビスが取引され、取引数量と価格が決定される抽象的な場　　　　　↓</a:t>
            </a:r>
            <a:endParaRPr kumimoji="1" lang="en-US" altLang="ja-JP" sz="3200" b="1" dirty="0" smtClean="0"/>
          </a:p>
          <a:p>
            <a:pPr marL="1077913" indent="-1077913"/>
            <a:r>
              <a:rPr lang="ja-JP" altLang="en-US" sz="3200" b="1" dirty="0"/>
              <a:t>　</a:t>
            </a:r>
            <a:r>
              <a:rPr lang="ja-JP" altLang="en-US" sz="3200" b="1" dirty="0" smtClean="0"/>
              <a:t>　　　</a:t>
            </a:r>
            <a:r>
              <a:rPr lang="ja-JP" altLang="en-US" sz="3200" b="1" dirty="0" smtClean="0">
                <a:solidFill>
                  <a:srgbClr val="002060"/>
                </a:solidFill>
              </a:rPr>
              <a:t>理念的な「しじょう」は、財やサービスを最も公平かつ効率的に分配できるとされる</a:t>
            </a:r>
            <a:endParaRPr lang="en-US" altLang="ja-JP" sz="3200" b="1" dirty="0" smtClean="0">
              <a:solidFill>
                <a:srgbClr val="002060"/>
              </a:solidFill>
            </a:endParaRPr>
          </a:p>
          <a:p>
            <a:pPr marL="1077913" indent="-1077913"/>
            <a:endParaRPr kumimoji="1" lang="en-US" altLang="ja-JP" sz="3200" b="1" dirty="0">
              <a:solidFill>
                <a:srgbClr val="002060"/>
              </a:solidFill>
            </a:endParaRPr>
          </a:p>
          <a:p>
            <a:pPr marL="627063" indent="-627063"/>
            <a:r>
              <a:rPr lang="ja-JP" altLang="en-US" sz="3200" b="1" dirty="0" smtClean="0"/>
              <a:t>　　実際の取引は、具体的な場所、取引の制度やルールに基づいて行われる</a:t>
            </a:r>
            <a:endParaRPr lang="en-US" altLang="ja-JP" sz="3200" b="1" dirty="0" smtClean="0"/>
          </a:p>
          <a:p>
            <a:pPr marL="1077913" indent="-1077913"/>
            <a:r>
              <a:rPr kumimoji="1" lang="ja-JP" altLang="en-US" sz="3200" b="1" dirty="0"/>
              <a:t>　</a:t>
            </a:r>
            <a:r>
              <a:rPr kumimoji="1" lang="ja-JP" altLang="en-US" sz="3200" b="1" dirty="0" smtClean="0"/>
              <a:t>　　　　　　　　　↓</a:t>
            </a:r>
            <a:endParaRPr kumimoji="1" lang="en-US" altLang="ja-JP" sz="3200" b="1" dirty="0" smtClean="0"/>
          </a:p>
          <a:p>
            <a:pPr marL="1077913" indent="-1077913"/>
            <a:r>
              <a:rPr lang="ja-JP" altLang="en-US" sz="3200" b="1" dirty="0"/>
              <a:t>　</a:t>
            </a:r>
            <a:r>
              <a:rPr lang="ja-JP" altLang="en-US" sz="3200" b="1" dirty="0" smtClean="0"/>
              <a:t>　実際の取引は、公平、効率的は限らない</a:t>
            </a:r>
            <a:endParaRPr kumimoji="1" lang="ja-JP" altLang="en-US" sz="3200" b="1" dirty="0"/>
          </a:p>
        </p:txBody>
      </p:sp>
    </p:spTree>
    <p:extLst>
      <p:ext uri="{BB962C8B-B14F-4D97-AF65-F5344CB8AC3E}">
        <p14:creationId xmlns:p14="http://schemas.microsoft.com/office/powerpoint/2010/main" val="40834870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76518" y="322729"/>
            <a:ext cx="8162364" cy="707886"/>
          </a:xfrm>
          <a:prstGeom prst="rect">
            <a:avLst/>
          </a:prstGeom>
          <a:noFill/>
        </p:spPr>
        <p:txBody>
          <a:bodyPr wrap="square" rtlCol="0">
            <a:spAutoFit/>
          </a:bodyPr>
          <a:lstStyle/>
          <a:p>
            <a:r>
              <a:rPr kumimoji="1" lang="ja-JP" altLang="en-US" sz="4000" b="1" dirty="0" smtClean="0">
                <a:solidFill>
                  <a:srgbClr val="003300"/>
                </a:solidFill>
              </a:rPr>
              <a:t>卸売市場の展開方向</a:t>
            </a:r>
            <a:endParaRPr kumimoji="1" lang="ja-JP" altLang="en-US" sz="4000" b="1" dirty="0">
              <a:solidFill>
                <a:srgbClr val="003300"/>
              </a:solidFill>
            </a:endParaRPr>
          </a:p>
        </p:txBody>
      </p:sp>
      <p:sp>
        <p:nvSpPr>
          <p:cNvPr id="3" name="テキスト ボックス 2"/>
          <p:cNvSpPr txBox="1"/>
          <p:nvPr/>
        </p:nvSpPr>
        <p:spPr>
          <a:xfrm>
            <a:off x="215154" y="1048871"/>
            <a:ext cx="8754034" cy="2062103"/>
          </a:xfrm>
          <a:prstGeom prst="rect">
            <a:avLst/>
          </a:prstGeom>
          <a:noFill/>
        </p:spPr>
        <p:txBody>
          <a:bodyPr wrap="square" rtlCol="0">
            <a:spAutoFit/>
          </a:bodyPr>
          <a:lstStyle/>
          <a:p>
            <a:r>
              <a:rPr kumimoji="1" lang="ja-JP" altLang="en-US" sz="3200" b="1" dirty="0" smtClean="0">
                <a:solidFill>
                  <a:srgbClr val="002060"/>
                </a:solidFill>
              </a:rPr>
              <a:t>社会的責任を自覚し、生鮮食料流通のプロフェッショナルとしての高い能力（情報収集、品質評価</a:t>
            </a:r>
            <a:r>
              <a:rPr kumimoji="1" lang="en-US" altLang="ja-JP" sz="3200" b="1" dirty="0" smtClean="0">
                <a:solidFill>
                  <a:srgbClr val="002060"/>
                </a:solidFill>
              </a:rPr>
              <a:t>etc</a:t>
            </a:r>
            <a:r>
              <a:rPr kumimoji="1" lang="ja-JP" altLang="en-US" sz="3200" b="1" dirty="0" smtClean="0">
                <a:solidFill>
                  <a:srgbClr val="002060"/>
                </a:solidFill>
              </a:rPr>
              <a:t>）を基礎として、地域の市場条件などに応じた、独自の経営戦略に基づく事業を展開させていく</a:t>
            </a:r>
            <a:endParaRPr kumimoji="1" lang="ja-JP" altLang="en-US" sz="3200" b="1" dirty="0">
              <a:solidFill>
                <a:srgbClr val="002060"/>
              </a:solidFill>
            </a:endParaRPr>
          </a:p>
        </p:txBody>
      </p:sp>
      <p:sp>
        <p:nvSpPr>
          <p:cNvPr id="4" name="テキスト ボックス 3"/>
          <p:cNvSpPr txBox="1"/>
          <p:nvPr/>
        </p:nvSpPr>
        <p:spPr>
          <a:xfrm>
            <a:off x="363071" y="3388659"/>
            <a:ext cx="8592670" cy="2785378"/>
          </a:xfrm>
          <a:prstGeom prst="rect">
            <a:avLst/>
          </a:prstGeom>
          <a:noFill/>
        </p:spPr>
        <p:txBody>
          <a:bodyPr wrap="square" rtlCol="0">
            <a:spAutoFit/>
          </a:bodyPr>
          <a:lstStyle/>
          <a:p>
            <a:pPr marL="363538" indent="-363538">
              <a:spcAft>
                <a:spcPts val="600"/>
              </a:spcAft>
              <a:buFont typeface="Wingdings" pitchFamily="2" charset="2"/>
              <a:buChar char="u"/>
            </a:pPr>
            <a:r>
              <a:rPr kumimoji="1" lang="ja-JP" altLang="en-US" sz="3200" b="1" dirty="0" smtClean="0">
                <a:solidFill>
                  <a:srgbClr val="C00000"/>
                </a:solidFill>
              </a:rPr>
              <a:t>新たな商品の企画・提案・コーディネート</a:t>
            </a:r>
            <a:endParaRPr kumimoji="1" lang="en-US" altLang="ja-JP" sz="3200" b="1" dirty="0" smtClean="0">
              <a:solidFill>
                <a:srgbClr val="C00000"/>
              </a:solidFill>
            </a:endParaRPr>
          </a:p>
          <a:p>
            <a:pPr marL="363538" indent="-363538">
              <a:spcAft>
                <a:spcPts val="600"/>
              </a:spcAft>
              <a:buFont typeface="Wingdings" pitchFamily="2" charset="2"/>
              <a:buChar char="u"/>
            </a:pPr>
            <a:r>
              <a:rPr lang="ja-JP" altLang="en-US" sz="3200" b="1" dirty="0" smtClean="0">
                <a:solidFill>
                  <a:srgbClr val="C00000"/>
                </a:solidFill>
              </a:rPr>
              <a:t>ＩＴの活用なども含めた流通ルートの開拓</a:t>
            </a:r>
            <a:endParaRPr lang="en-US" altLang="ja-JP" sz="3200" b="1" dirty="0" smtClean="0">
              <a:solidFill>
                <a:srgbClr val="C00000"/>
              </a:solidFill>
            </a:endParaRPr>
          </a:p>
          <a:p>
            <a:pPr marL="363538" indent="-363538">
              <a:spcAft>
                <a:spcPts val="600"/>
              </a:spcAft>
              <a:buFont typeface="Wingdings" pitchFamily="2" charset="2"/>
              <a:buChar char="u"/>
            </a:pPr>
            <a:r>
              <a:rPr kumimoji="1" lang="ja-JP" altLang="en-US" sz="3200" b="1" dirty="0" smtClean="0">
                <a:solidFill>
                  <a:srgbClr val="C00000"/>
                </a:solidFill>
              </a:rPr>
              <a:t>人と環境にやさしい物流システムの構築</a:t>
            </a:r>
            <a:endParaRPr kumimoji="1" lang="en-US" altLang="ja-JP" sz="3200" b="1" dirty="0" smtClean="0">
              <a:solidFill>
                <a:srgbClr val="C00000"/>
              </a:solidFill>
            </a:endParaRPr>
          </a:p>
          <a:p>
            <a:pPr marL="363538" indent="-363538">
              <a:spcAft>
                <a:spcPts val="600"/>
              </a:spcAft>
              <a:buFont typeface="Wingdings" pitchFamily="2" charset="2"/>
              <a:buChar char="u"/>
            </a:pPr>
            <a:r>
              <a:rPr lang="ja-JP" altLang="en-US" sz="3200" b="1" dirty="0" smtClean="0">
                <a:solidFill>
                  <a:srgbClr val="C00000"/>
                </a:solidFill>
              </a:rPr>
              <a:t>卸売市場間のネットワークによる安定した供給システムの構築</a:t>
            </a:r>
            <a:endParaRPr kumimoji="1" lang="ja-JP" altLang="en-US" sz="3200" b="1" dirty="0">
              <a:solidFill>
                <a:srgbClr val="C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25677" y="488515"/>
            <a:ext cx="8192022" cy="1754326"/>
          </a:xfrm>
          <a:prstGeom prst="rect">
            <a:avLst/>
          </a:prstGeom>
          <a:noFill/>
        </p:spPr>
        <p:txBody>
          <a:bodyPr wrap="square" rtlCol="0">
            <a:spAutoFit/>
          </a:bodyPr>
          <a:lstStyle/>
          <a:p>
            <a:pPr marL="714375" indent="-714375"/>
            <a:r>
              <a:rPr kumimoji="1" lang="ja-JP" altLang="en-US" sz="3600" b="1" dirty="0" smtClean="0"/>
              <a:t>いちば・・・売り手と買い手が一同に会して、取引を行う場　　　↓</a:t>
            </a:r>
            <a:endParaRPr kumimoji="1" lang="en-US" altLang="ja-JP" sz="3600" b="1" dirty="0" smtClean="0"/>
          </a:p>
          <a:p>
            <a:pPr marL="714375" indent="-714375"/>
            <a:r>
              <a:rPr lang="ja-JP" altLang="en-US" sz="3600" b="1" dirty="0"/>
              <a:t>　</a:t>
            </a:r>
            <a:r>
              <a:rPr lang="ja-JP" altLang="en-US" sz="3600" b="1" dirty="0" smtClean="0"/>
              <a:t>　　　　　　　</a:t>
            </a:r>
            <a:r>
              <a:rPr lang="ja-JP" altLang="en-US" sz="3600" b="1" dirty="0" smtClean="0">
                <a:solidFill>
                  <a:srgbClr val="006C31"/>
                </a:solidFill>
              </a:rPr>
              <a:t>大昔から多様な形態で存在</a:t>
            </a:r>
            <a:endParaRPr kumimoji="1" lang="ja-JP" altLang="en-US" sz="3600" b="1" dirty="0">
              <a:solidFill>
                <a:srgbClr val="006C31"/>
              </a:solidFill>
            </a:endParaRPr>
          </a:p>
        </p:txBody>
      </p:sp>
      <p:sp>
        <p:nvSpPr>
          <p:cNvPr id="3" name="テキスト ボックス 2"/>
          <p:cNvSpPr txBox="1"/>
          <p:nvPr/>
        </p:nvSpPr>
        <p:spPr>
          <a:xfrm>
            <a:off x="463463" y="2843408"/>
            <a:ext cx="8342334" cy="2123658"/>
          </a:xfrm>
          <a:prstGeom prst="rect">
            <a:avLst/>
          </a:prstGeom>
          <a:noFill/>
        </p:spPr>
        <p:txBody>
          <a:bodyPr wrap="square" rtlCol="0">
            <a:spAutoFit/>
          </a:bodyPr>
          <a:lstStyle/>
          <a:p>
            <a:pPr marL="714375" indent="-714375"/>
            <a:r>
              <a:rPr kumimoji="1" lang="ja-JP" altLang="en-US" sz="3200" b="1" dirty="0" smtClean="0"/>
              <a:t>卸売市場・・・生産者および産地の流通業者と小売業者、加工業者など</a:t>
            </a:r>
            <a:r>
              <a:rPr kumimoji="1" lang="en-US" altLang="ja-JP" sz="3200" b="1" dirty="0" smtClean="0"/>
              <a:t>(</a:t>
            </a:r>
            <a:r>
              <a:rPr kumimoji="1" lang="ja-JP" altLang="en-US" sz="3200" b="1" dirty="0" smtClean="0"/>
              <a:t>実需者）などとの</a:t>
            </a:r>
            <a:r>
              <a:rPr lang="ja-JP" altLang="en-US" sz="3200" b="1" dirty="0" smtClean="0"/>
              <a:t>取引の場　　　　　　　↓</a:t>
            </a:r>
            <a:endParaRPr lang="en-US" altLang="ja-JP" sz="3200" b="1" dirty="0" smtClean="0"/>
          </a:p>
          <a:p>
            <a:pPr marL="714375" indent="-714375"/>
            <a:r>
              <a:rPr kumimoji="1" lang="ja-JP" altLang="en-US" sz="3200" b="1" dirty="0"/>
              <a:t>　</a:t>
            </a:r>
            <a:r>
              <a:rPr kumimoji="1" lang="ja-JP" altLang="en-US" sz="3200" b="1" dirty="0" smtClean="0"/>
              <a:t>　　　　　　</a:t>
            </a:r>
            <a:r>
              <a:rPr kumimoji="1" lang="ja-JP" altLang="en-US" sz="3600" b="1" dirty="0" smtClean="0">
                <a:solidFill>
                  <a:srgbClr val="002060"/>
                </a:solidFill>
              </a:rPr>
              <a:t>公的に整備された施設、制度</a:t>
            </a:r>
            <a:endParaRPr kumimoji="1" lang="en-US" altLang="ja-JP" sz="3200" b="1" dirty="0" smtClean="0">
              <a:solidFill>
                <a:srgbClr val="002060"/>
              </a:solidFill>
            </a:endParaRPr>
          </a:p>
        </p:txBody>
      </p:sp>
    </p:spTree>
    <p:extLst>
      <p:ext uri="{BB962C8B-B14F-4D97-AF65-F5344CB8AC3E}">
        <p14:creationId xmlns:p14="http://schemas.microsoft.com/office/powerpoint/2010/main" val="4093482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63255" y="375781"/>
            <a:ext cx="8229600" cy="646331"/>
          </a:xfrm>
          <a:prstGeom prst="rect">
            <a:avLst/>
          </a:prstGeom>
          <a:noFill/>
        </p:spPr>
        <p:txBody>
          <a:bodyPr wrap="square" rtlCol="0">
            <a:spAutoFit/>
          </a:bodyPr>
          <a:lstStyle/>
          <a:p>
            <a:r>
              <a:rPr kumimoji="1" lang="ja-JP" altLang="en-US" sz="3600" b="1" dirty="0" smtClean="0">
                <a:solidFill>
                  <a:srgbClr val="003300"/>
                </a:solidFill>
              </a:rPr>
              <a:t>卸売市場の歴史</a:t>
            </a:r>
            <a:endParaRPr kumimoji="1" lang="ja-JP" altLang="en-US" sz="3600" b="1" dirty="0">
              <a:solidFill>
                <a:srgbClr val="003300"/>
              </a:solidFill>
            </a:endParaRPr>
          </a:p>
        </p:txBody>
      </p:sp>
      <p:sp>
        <p:nvSpPr>
          <p:cNvPr id="3" name="テキスト ボックス 2"/>
          <p:cNvSpPr txBox="1"/>
          <p:nvPr/>
        </p:nvSpPr>
        <p:spPr>
          <a:xfrm>
            <a:off x="576197" y="1022112"/>
            <a:ext cx="8204548" cy="5262979"/>
          </a:xfrm>
          <a:prstGeom prst="rect">
            <a:avLst/>
          </a:prstGeom>
          <a:noFill/>
        </p:spPr>
        <p:txBody>
          <a:bodyPr wrap="square" rtlCol="0">
            <a:spAutoFit/>
          </a:bodyPr>
          <a:lstStyle/>
          <a:p>
            <a:pPr marL="285750" indent="-285750">
              <a:buFont typeface="Wingdings" panose="05000000000000000000" pitchFamily="2" charset="2"/>
              <a:buChar char="u"/>
            </a:pPr>
            <a:r>
              <a:rPr kumimoji="1" lang="ja-JP" altLang="en-US" sz="2800" b="1" dirty="0" smtClean="0">
                <a:solidFill>
                  <a:srgbClr val="002060"/>
                </a:solidFill>
              </a:rPr>
              <a:t>江戸時代からの「いちば」を出自とする</a:t>
            </a:r>
            <a:endParaRPr kumimoji="1" lang="en-US" altLang="ja-JP" sz="2800" b="1" dirty="0" smtClean="0">
              <a:solidFill>
                <a:srgbClr val="002060"/>
              </a:solidFill>
            </a:endParaRPr>
          </a:p>
          <a:p>
            <a:pPr marL="285750" indent="-285750">
              <a:buFont typeface="Wingdings" panose="05000000000000000000" pitchFamily="2" charset="2"/>
              <a:buChar char="u"/>
            </a:pPr>
            <a:r>
              <a:rPr lang="en-US" altLang="ja-JP" sz="2800" b="1" dirty="0">
                <a:solidFill>
                  <a:srgbClr val="002060"/>
                </a:solidFill>
              </a:rPr>
              <a:t>1923</a:t>
            </a:r>
            <a:r>
              <a:rPr lang="ja-JP" altLang="en-US" sz="2800" b="1" dirty="0">
                <a:solidFill>
                  <a:srgbClr val="002060"/>
                </a:solidFill>
              </a:rPr>
              <a:t>年に制定された中央</a:t>
            </a:r>
            <a:r>
              <a:rPr lang="ja-JP" altLang="en-US" sz="2800" b="1" dirty="0" smtClean="0">
                <a:solidFill>
                  <a:srgbClr val="002060"/>
                </a:solidFill>
              </a:rPr>
              <a:t>卸売市場法によって現行の仕組みが始まる</a:t>
            </a:r>
            <a:endParaRPr lang="en-US" altLang="ja-JP" sz="2800" b="1" dirty="0" smtClean="0">
              <a:solidFill>
                <a:srgbClr val="002060"/>
              </a:solidFill>
            </a:endParaRPr>
          </a:p>
          <a:p>
            <a:pPr marL="538163"/>
            <a:r>
              <a:rPr lang="ja-JP" altLang="en-US" sz="2800" b="1" dirty="0">
                <a:solidFill>
                  <a:srgbClr val="002060"/>
                </a:solidFill>
              </a:rPr>
              <a:t>　</a:t>
            </a:r>
            <a:r>
              <a:rPr lang="en-US" altLang="ja-JP" sz="2800" b="1" dirty="0">
                <a:solidFill>
                  <a:srgbClr val="006C31"/>
                </a:solidFill>
              </a:rPr>
              <a:t>1919</a:t>
            </a:r>
            <a:r>
              <a:rPr lang="ja-JP" altLang="en-US" sz="2800" b="1" dirty="0">
                <a:solidFill>
                  <a:srgbClr val="006C31"/>
                </a:solidFill>
              </a:rPr>
              <a:t>年の米騒動を契機として、食料品価格形成の透明性と前期的問屋制の打破が</a:t>
            </a:r>
            <a:r>
              <a:rPr lang="ja-JP" altLang="en-US" sz="2800" b="1" dirty="0" smtClean="0">
                <a:solidFill>
                  <a:srgbClr val="006C31"/>
                </a:solidFill>
              </a:rPr>
              <a:t>狙い</a:t>
            </a:r>
            <a:endParaRPr lang="en-US" altLang="ja-JP" sz="2800" b="1" dirty="0" smtClean="0">
              <a:solidFill>
                <a:srgbClr val="006C31"/>
              </a:solidFill>
            </a:endParaRPr>
          </a:p>
          <a:p>
            <a:pPr marL="714375" indent="-176213"/>
            <a:r>
              <a:rPr lang="ja-JP" altLang="en-US" sz="2800" b="1" dirty="0">
                <a:solidFill>
                  <a:srgbClr val="FF0000"/>
                </a:solidFill>
              </a:rPr>
              <a:t>・地方公共団体による公設</a:t>
            </a:r>
          </a:p>
          <a:p>
            <a:pPr marL="714375" indent="-176213"/>
            <a:r>
              <a:rPr lang="ja-JP" altLang="en-US" sz="2800" b="1" dirty="0" smtClean="0">
                <a:solidFill>
                  <a:srgbClr val="FF0000"/>
                </a:solidFill>
              </a:rPr>
              <a:t>・</a:t>
            </a:r>
            <a:r>
              <a:rPr lang="ja-JP" altLang="en-US" sz="2800" b="1" dirty="0">
                <a:solidFill>
                  <a:srgbClr val="FF0000"/>
                </a:solidFill>
              </a:rPr>
              <a:t>卸売会社の荷受け会社への特化と販売委託手数料以外の収入の禁止</a:t>
            </a:r>
          </a:p>
          <a:p>
            <a:pPr marL="714375" indent="-176213"/>
            <a:r>
              <a:rPr lang="ja-JP" altLang="en-US" sz="2800" b="1" dirty="0" smtClean="0">
                <a:solidFill>
                  <a:srgbClr val="FF0000"/>
                </a:solidFill>
              </a:rPr>
              <a:t>・</a:t>
            </a:r>
            <a:r>
              <a:rPr lang="ja-JP" altLang="en-US" sz="2800" b="1" dirty="0">
                <a:solidFill>
                  <a:srgbClr val="FF0000"/>
                </a:solidFill>
              </a:rPr>
              <a:t>買い手業者である仲卸業者と売買参加者による価格設定</a:t>
            </a:r>
          </a:p>
          <a:p>
            <a:pPr marL="714375" indent="-176213"/>
            <a:r>
              <a:rPr lang="ja-JP" altLang="en-US" sz="2800" b="1" dirty="0" smtClean="0">
                <a:solidFill>
                  <a:srgbClr val="FF0000"/>
                </a:solidFill>
              </a:rPr>
              <a:t>・</a:t>
            </a:r>
            <a:r>
              <a:rPr lang="ja-JP" altLang="en-US" sz="2800" b="1" dirty="0">
                <a:solidFill>
                  <a:srgbClr val="FF0000"/>
                </a:solidFill>
              </a:rPr>
              <a:t>セリ取引の原則</a:t>
            </a:r>
          </a:p>
          <a:p>
            <a:pPr marL="538163"/>
            <a:endParaRPr lang="en-US" altLang="ja-JP" sz="2800" b="1" dirty="0" smtClean="0">
              <a:solidFill>
                <a:srgbClr val="006C31"/>
              </a:solidFill>
            </a:endParaRPr>
          </a:p>
        </p:txBody>
      </p:sp>
    </p:spTree>
    <p:extLst>
      <p:ext uri="{BB962C8B-B14F-4D97-AF65-F5344CB8AC3E}">
        <p14:creationId xmlns:p14="http://schemas.microsoft.com/office/powerpoint/2010/main" val="1339552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519828" y="412739"/>
            <a:ext cx="7709772" cy="1815882"/>
          </a:xfrm>
          <a:prstGeom prst="rect">
            <a:avLst/>
          </a:prstGeom>
        </p:spPr>
        <p:txBody>
          <a:bodyPr wrap="square">
            <a:spAutoFit/>
          </a:bodyPr>
          <a:lstStyle/>
          <a:p>
            <a:pPr marL="285750" indent="-285750">
              <a:buFont typeface="Wingdings" panose="05000000000000000000" pitchFamily="2" charset="2"/>
              <a:buChar char="u"/>
            </a:pPr>
            <a:r>
              <a:rPr lang="ja-JP" altLang="en-US" sz="2800" b="1" dirty="0">
                <a:solidFill>
                  <a:srgbClr val="002060"/>
                </a:solidFill>
              </a:rPr>
              <a:t>１９７１年の卸売市場法に基づいて全国的な整備が</a:t>
            </a:r>
            <a:r>
              <a:rPr lang="ja-JP" altLang="en-US" sz="2800" b="1" dirty="0" smtClean="0">
                <a:solidFill>
                  <a:srgbClr val="002060"/>
                </a:solidFill>
              </a:rPr>
              <a:t>進む　　　　　　↓</a:t>
            </a:r>
            <a:endParaRPr lang="en-US" altLang="ja-JP" sz="2800" b="1" dirty="0" smtClean="0">
              <a:solidFill>
                <a:srgbClr val="002060"/>
              </a:solidFill>
            </a:endParaRPr>
          </a:p>
          <a:p>
            <a:pPr marL="1616075" indent="-1616075"/>
            <a:r>
              <a:rPr lang="ja-JP" altLang="en-US" sz="2800" b="1" dirty="0">
                <a:solidFill>
                  <a:srgbClr val="002060"/>
                </a:solidFill>
              </a:rPr>
              <a:t>　</a:t>
            </a:r>
            <a:r>
              <a:rPr lang="ja-JP" altLang="en-US" sz="2800" b="1" dirty="0" smtClean="0">
                <a:solidFill>
                  <a:srgbClr val="002060"/>
                </a:solidFill>
              </a:rPr>
              <a:t>　　　　　　</a:t>
            </a:r>
            <a:r>
              <a:rPr lang="ja-JP" altLang="en-US" sz="2800" b="1" dirty="0" smtClean="0">
                <a:solidFill>
                  <a:srgbClr val="006C31"/>
                </a:solidFill>
              </a:rPr>
              <a:t>高速道路網の整備と合わせて全国広域的な流通体系が確立</a:t>
            </a:r>
            <a:endParaRPr lang="ja-JP" altLang="en-US" sz="2800" b="1" dirty="0">
              <a:solidFill>
                <a:srgbClr val="006C31"/>
              </a:solidFill>
            </a:endParaRPr>
          </a:p>
        </p:txBody>
      </p:sp>
      <p:graphicFrame>
        <p:nvGraphicFramePr>
          <p:cNvPr id="4" name="グラフ 3"/>
          <p:cNvGraphicFramePr/>
          <p:nvPr/>
        </p:nvGraphicFramePr>
        <p:xfrm>
          <a:off x="2675965" y="2151529"/>
          <a:ext cx="4787152" cy="441063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184189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00833" y="350729"/>
            <a:ext cx="7515616" cy="646331"/>
          </a:xfrm>
          <a:prstGeom prst="rect">
            <a:avLst/>
          </a:prstGeom>
          <a:noFill/>
        </p:spPr>
        <p:txBody>
          <a:bodyPr wrap="square" rtlCol="0">
            <a:spAutoFit/>
          </a:bodyPr>
          <a:lstStyle/>
          <a:p>
            <a:r>
              <a:rPr kumimoji="1" lang="ja-JP" altLang="en-US" sz="3600" b="1" dirty="0" smtClean="0">
                <a:solidFill>
                  <a:srgbClr val="006C31"/>
                </a:solidFill>
              </a:rPr>
              <a:t>卸売市場の仕組み</a:t>
            </a:r>
            <a:endParaRPr kumimoji="1" lang="ja-JP" altLang="en-US" sz="3600" b="1" dirty="0">
              <a:solidFill>
                <a:srgbClr val="006C31"/>
              </a:solidFill>
            </a:endParaRPr>
          </a:p>
        </p:txBody>
      </p:sp>
      <p:grpSp>
        <p:nvGrpSpPr>
          <p:cNvPr id="3" name="グループ化 2"/>
          <p:cNvGrpSpPr/>
          <p:nvPr/>
        </p:nvGrpSpPr>
        <p:grpSpPr>
          <a:xfrm>
            <a:off x="1609925" y="1205428"/>
            <a:ext cx="5580459" cy="2953213"/>
            <a:chOff x="928948" y="2565400"/>
            <a:chExt cx="7416218" cy="3646809"/>
          </a:xfrm>
        </p:grpSpPr>
        <p:sp>
          <p:nvSpPr>
            <p:cNvPr id="5" name="AutoShape 5"/>
            <p:cNvSpPr>
              <a:spLocks noChangeArrowheads="1"/>
            </p:cNvSpPr>
            <p:nvPr/>
          </p:nvSpPr>
          <p:spPr bwMode="auto">
            <a:xfrm>
              <a:off x="2051050" y="2565400"/>
              <a:ext cx="4249738" cy="2592388"/>
            </a:xfrm>
            <a:prstGeom prst="roundRect">
              <a:avLst>
                <a:gd name="adj" fmla="val 16667"/>
              </a:avLst>
            </a:prstGeom>
            <a:noFill/>
            <a:ln w="25400">
              <a:solidFill>
                <a:srgbClr val="0000FF"/>
              </a:solidFill>
              <a:round/>
              <a:headEnd/>
              <a:tailEnd/>
            </a:ln>
            <a:effectLst/>
          </p:spPr>
          <p:txBody>
            <a:bodyPr wrap="none" anchor="ctr"/>
            <a:lstStyle/>
            <a:p>
              <a:endParaRPr lang="ja-JP" altLang="en-US" sz="2400"/>
            </a:p>
          </p:txBody>
        </p:sp>
        <p:sp>
          <p:nvSpPr>
            <p:cNvPr id="6" name="Text Box 6"/>
            <p:cNvSpPr txBox="1">
              <a:spLocks noChangeArrowheads="1"/>
            </p:cNvSpPr>
            <p:nvPr/>
          </p:nvSpPr>
          <p:spPr bwMode="auto">
            <a:xfrm>
              <a:off x="3419125" y="5229128"/>
              <a:ext cx="1798661" cy="551439"/>
            </a:xfrm>
            <a:prstGeom prst="rect">
              <a:avLst/>
            </a:prstGeom>
            <a:noFill/>
            <a:ln w="9525">
              <a:noFill/>
              <a:miter lim="800000"/>
              <a:headEnd/>
              <a:tailEnd/>
            </a:ln>
            <a:effectLst/>
          </p:spPr>
          <p:txBody>
            <a:bodyPr>
              <a:spAutoFit/>
            </a:bodyPr>
            <a:lstStyle/>
            <a:p>
              <a:pPr fontAlgn="base">
                <a:spcBef>
                  <a:spcPts val="1680"/>
                </a:spcBef>
                <a:spcAft>
                  <a:spcPts val="0"/>
                </a:spcAft>
              </a:pPr>
              <a:r>
                <a:rPr lang="ja-JP" sz="1600" b="1" kern="1200">
                  <a:effectLst/>
                  <a:latin typeface="Verdana" panose="020B0604030504040204" pitchFamily="34" charset="0"/>
                  <a:ea typeface="ＭＳ Ｐゴシック" panose="020B0600070205080204" pitchFamily="50" charset="-128"/>
                  <a:cs typeface="Times New Roman" panose="02020603050405020304" pitchFamily="18" charset="0"/>
                </a:rPr>
                <a:t>卸売市場</a:t>
              </a:r>
              <a:endParaRPr lang="ja-JP" sz="16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7" name="Text Box 7"/>
            <p:cNvSpPr txBox="1">
              <a:spLocks noChangeArrowheads="1"/>
            </p:cNvSpPr>
            <p:nvPr/>
          </p:nvSpPr>
          <p:spPr bwMode="auto">
            <a:xfrm>
              <a:off x="2987376" y="5660770"/>
              <a:ext cx="3692830" cy="551439"/>
            </a:xfrm>
            <a:prstGeom prst="rect">
              <a:avLst/>
            </a:prstGeom>
            <a:noFill/>
            <a:ln w="9525">
              <a:noFill/>
              <a:miter lim="800000"/>
              <a:headEnd/>
              <a:tailEnd/>
            </a:ln>
            <a:effectLst/>
          </p:spPr>
          <p:txBody>
            <a:bodyPr wrap="square">
              <a:spAutoFit/>
            </a:bodyPr>
            <a:lstStyle/>
            <a:p>
              <a:pPr fontAlgn="base">
                <a:spcBef>
                  <a:spcPts val="1200"/>
                </a:spcBef>
                <a:spcAft>
                  <a:spcPts val="0"/>
                </a:spcAft>
              </a:pPr>
              <a:r>
                <a:rPr lang="ja-JP" sz="1600" b="1" kern="1200" dirty="0">
                  <a:effectLst/>
                  <a:latin typeface="Verdana" panose="020B0604030504040204" pitchFamily="34" charset="0"/>
                  <a:ea typeface="ＭＳ Ｐゴシック" panose="020B0600070205080204" pitchFamily="50" charset="-128"/>
                  <a:cs typeface="Times New Roman" panose="02020603050405020304" pitchFamily="18" charset="0"/>
                </a:rPr>
                <a:t>（地方公共団体が設置）</a:t>
              </a:r>
              <a:endParaRPr lang="ja-JP" sz="16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8" name="Oval 8"/>
            <p:cNvSpPr>
              <a:spLocks noChangeArrowheads="1"/>
            </p:cNvSpPr>
            <p:nvPr/>
          </p:nvSpPr>
          <p:spPr bwMode="auto">
            <a:xfrm>
              <a:off x="2589862" y="2766481"/>
              <a:ext cx="720725" cy="1655763"/>
            </a:xfrm>
            <a:prstGeom prst="ellipse">
              <a:avLst/>
            </a:prstGeom>
            <a:noFill/>
            <a:ln w="25400">
              <a:solidFill>
                <a:schemeClr val="hlink"/>
              </a:solidFill>
              <a:round/>
              <a:headEnd/>
              <a:tailEnd/>
            </a:ln>
            <a:effectLst/>
          </p:spPr>
          <p:txBody>
            <a:bodyPr wrap="none" anchor="ctr"/>
            <a:lstStyle/>
            <a:p>
              <a:endParaRPr lang="ja-JP" altLang="en-US" sz="2400"/>
            </a:p>
          </p:txBody>
        </p:sp>
        <p:sp>
          <p:nvSpPr>
            <p:cNvPr id="10" name="Text Box 10"/>
            <p:cNvSpPr txBox="1">
              <a:spLocks noChangeArrowheads="1"/>
            </p:cNvSpPr>
            <p:nvPr/>
          </p:nvSpPr>
          <p:spPr bwMode="auto">
            <a:xfrm>
              <a:off x="2158130" y="3034423"/>
              <a:ext cx="1061698" cy="1293979"/>
            </a:xfrm>
            <a:prstGeom prst="rect">
              <a:avLst/>
            </a:prstGeom>
            <a:noFill/>
            <a:ln w="9525">
              <a:noFill/>
              <a:miter lim="800000"/>
              <a:headEnd/>
              <a:tailEnd/>
            </a:ln>
            <a:effectLst/>
          </p:spPr>
          <p:txBody>
            <a:bodyPr vert="eaVert">
              <a:spAutoFit/>
            </a:bodyPr>
            <a:lstStyle/>
            <a:p>
              <a:pPr fontAlgn="base">
                <a:spcBef>
                  <a:spcPts val="1440"/>
                </a:spcBef>
                <a:spcAft>
                  <a:spcPts val="0"/>
                </a:spcAft>
              </a:pPr>
              <a:r>
                <a:rPr lang="ja-JP" sz="1600" b="1" kern="1200" dirty="0">
                  <a:effectLst/>
                  <a:latin typeface="Verdana" panose="020B0604030504040204" pitchFamily="34" charset="0"/>
                  <a:ea typeface="ＭＳ Ｐゴシック" panose="020B0600070205080204" pitchFamily="50" charset="-128"/>
                  <a:cs typeface="Times New Roman" panose="02020603050405020304" pitchFamily="18" charset="0"/>
                </a:rPr>
                <a:t>卸売会社</a:t>
              </a:r>
              <a:endParaRPr lang="ja-JP" sz="16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1" name="Text Box 11"/>
            <p:cNvSpPr txBox="1">
              <a:spLocks noChangeArrowheads="1"/>
            </p:cNvSpPr>
            <p:nvPr/>
          </p:nvSpPr>
          <p:spPr bwMode="auto">
            <a:xfrm>
              <a:off x="928948" y="2685672"/>
              <a:ext cx="675626" cy="1800518"/>
            </a:xfrm>
            <a:prstGeom prst="rect">
              <a:avLst/>
            </a:prstGeom>
            <a:noFill/>
            <a:ln w="9525">
              <a:noFill/>
              <a:miter lim="800000"/>
              <a:headEnd/>
              <a:tailEnd/>
            </a:ln>
            <a:effectLst/>
          </p:spPr>
          <p:txBody>
            <a:bodyPr vert="eaVert">
              <a:spAutoFit/>
            </a:bodyPr>
            <a:lstStyle/>
            <a:p>
              <a:pPr fontAlgn="base">
                <a:spcBef>
                  <a:spcPts val="1680"/>
                </a:spcBef>
                <a:spcAft>
                  <a:spcPts val="0"/>
                </a:spcAft>
              </a:pPr>
              <a:r>
                <a:rPr lang="ja-JP" sz="1600" b="1" kern="1200" dirty="0">
                  <a:effectLst/>
                  <a:latin typeface="Verdana" panose="020B0604030504040204" pitchFamily="34" charset="0"/>
                  <a:ea typeface="ＭＳ Ｐゴシック" panose="020B0600070205080204" pitchFamily="50" charset="-128"/>
                  <a:cs typeface="Times New Roman" panose="02020603050405020304" pitchFamily="18" charset="0"/>
                </a:rPr>
                <a:t>生産者</a:t>
              </a:r>
              <a:endParaRPr lang="ja-JP" sz="16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cxnSp>
          <p:nvCxnSpPr>
            <p:cNvPr id="12" name="Line 12"/>
            <p:cNvCxnSpPr/>
            <p:nvPr/>
          </p:nvCxnSpPr>
          <p:spPr bwMode="auto">
            <a:xfrm>
              <a:off x="1509303" y="3165715"/>
              <a:ext cx="1079744" cy="212864"/>
            </a:xfrm>
            <a:prstGeom prst="line">
              <a:avLst/>
            </a:prstGeom>
            <a:noFill/>
            <a:ln w="38100">
              <a:solidFill>
                <a:srgbClr val="FF6600"/>
              </a:solidFill>
              <a:round/>
              <a:headEnd/>
              <a:tailEnd type="triangle" w="med" len="med"/>
            </a:ln>
            <a:effectLst/>
          </p:spPr>
        </p:cxnSp>
        <p:sp>
          <p:nvSpPr>
            <p:cNvPr id="13" name="Text Box 13"/>
            <p:cNvSpPr txBox="1">
              <a:spLocks noChangeArrowheads="1"/>
            </p:cNvSpPr>
            <p:nvPr/>
          </p:nvSpPr>
          <p:spPr bwMode="auto">
            <a:xfrm>
              <a:off x="1597666" y="3443353"/>
              <a:ext cx="1061698" cy="1654310"/>
            </a:xfrm>
            <a:prstGeom prst="rect">
              <a:avLst/>
            </a:prstGeom>
            <a:noFill/>
            <a:ln w="9525">
              <a:noFill/>
              <a:miter lim="800000"/>
              <a:headEnd/>
              <a:tailEnd/>
            </a:ln>
            <a:effectLst/>
          </p:spPr>
          <p:txBody>
            <a:bodyPr vert="eaVert">
              <a:spAutoFit/>
            </a:bodyPr>
            <a:lstStyle/>
            <a:p>
              <a:pPr fontAlgn="base">
                <a:spcBef>
                  <a:spcPts val="1440"/>
                </a:spcBef>
                <a:spcAft>
                  <a:spcPts val="0"/>
                </a:spcAft>
              </a:pPr>
              <a:r>
                <a:rPr lang="ja-JP" sz="1600" b="1" kern="1200" dirty="0">
                  <a:effectLst/>
                  <a:latin typeface="Verdana" panose="020B0604030504040204" pitchFamily="34" charset="0"/>
                  <a:ea typeface="ＭＳ Ｐゴシック" panose="020B0600070205080204" pitchFamily="50" charset="-128"/>
                  <a:cs typeface="Times New Roman" panose="02020603050405020304" pitchFamily="18" charset="0"/>
                </a:rPr>
                <a:t>販売を委託</a:t>
              </a:r>
              <a:endParaRPr lang="ja-JP" sz="16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4" name="AutoShape 15"/>
            <p:cNvSpPr>
              <a:spLocks noChangeArrowheads="1"/>
            </p:cNvSpPr>
            <p:nvPr/>
          </p:nvSpPr>
          <p:spPr bwMode="auto">
            <a:xfrm>
              <a:off x="4011994" y="2781300"/>
              <a:ext cx="2072895" cy="1800225"/>
            </a:xfrm>
            <a:prstGeom prst="roundRect">
              <a:avLst>
                <a:gd name="adj" fmla="val 28838"/>
              </a:avLst>
            </a:prstGeom>
            <a:noFill/>
            <a:ln w="25400">
              <a:solidFill>
                <a:srgbClr val="0000FF"/>
              </a:solidFill>
              <a:round/>
              <a:headEnd/>
              <a:tailEnd/>
            </a:ln>
            <a:effectLst/>
          </p:spPr>
          <p:txBody>
            <a:bodyPr wrap="none" anchor="ctr"/>
            <a:lstStyle/>
            <a:p>
              <a:endParaRPr lang="ja-JP" altLang="en-US" sz="2400"/>
            </a:p>
          </p:txBody>
        </p:sp>
        <p:sp>
          <p:nvSpPr>
            <p:cNvPr id="15" name="Text Box 16"/>
            <p:cNvSpPr txBox="1">
              <a:spLocks noChangeArrowheads="1"/>
            </p:cNvSpPr>
            <p:nvPr/>
          </p:nvSpPr>
          <p:spPr bwMode="auto">
            <a:xfrm>
              <a:off x="4276674" y="4164132"/>
              <a:ext cx="1799831" cy="418067"/>
            </a:xfrm>
            <a:prstGeom prst="rect">
              <a:avLst/>
            </a:prstGeom>
            <a:noFill/>
            <a:ln w="9525">
              <a:noFill/>
              <a:miter lim="800000"/>
              <a:headEnd/>
              <a:tailEnd/>
            </a:ln>
            <a:effectLst/>
          </p:spPr>
          <p:txBody>
            <a:bodyPr wrap="square">
              <a:spAutoFit/>
            </a:bodyPr>
            <a:lstStyle/>
            <a:p>
              <a:pPr fontAlgn="base">
                <a:spcAft>
                  <a:spcPts val="0"/>
                </a:spcAft>
              </a:pPr>
              <a:r>
                <a:rPr lang="ja-JP" altLang="en-US" sz="1600" dirty="0" smtClean="0">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売買参加者</a:t>
              </a:r>
              <a:endParaRPr lang="ja-JP" sz="16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6" name="Oval 17"/>
            <p:cNvSpPr>
              <a:spLocks noChangeArrowheads="1"/>
            </p:cNvSpPr>
            <p:nvPr/>
          </p:nvSpPr>
          <p:spPr bwMode="auto">
            <a:xfrm>
              <a:off x="4211638" y="2924175"/>
              <a:ext cx="1511300" cy="576263"/>
            </a:xfrm>
            <a:prstGeom prst="ellipse">
              <a:avLst/>
            </a:prstGeom>
            <a:noFill/>
            <a:ln w="25400">
              <a:solidFill>
                <a:srgbClr val="0000FF"/>
              </a:solidFill>
              <a:round/>
              <a:headEnd/>
              <a:tailEnd/>
            </a:ln>
            <a:effectLst/>
          </p:spPr>
          <p:txBody>
            <a:bodyPr wrap="none" anchor="ctr"/>
            <a:lstStyle/>
            <a:p>
              <a:endParaRPr lang="ja-JP" altLang="en-US" sz="2400"/>
            </a:p>
          </p:txBody>
        </p:sp>
        <p:sp>
          <p:nvSpPr>
            <p:cNvPr id="17" name="Oval 18"/>
            <p:cNvSpPr>
              <a:spLocks noChangeArrowheads="1"/>
            </p:cNvSpPr>
            <p:nvPr/>
          </p:nvSpPr>
          <p:spPr bwMode="auto">
            <a:xfrm>
              <a:off x="4284663" y="3716338"/>
              <a:ext cx="1511300" cy="576262"/>
            </a:xfrm>
            <a:prstGeom prst="ellipse">
              <a:avLst/>
            </a:prstGeom>
            <a:noFill/>
            <a:ln w="25400">
              <a:solidFill>
                <a:srgbClr val="0000FF"/>
              </a:solidFill>
              <a:round/>
              <a:headEnd/>
              <a:tailEnd/>
            </a:ln>
            <a:effectLst/>
          </p:spPr>
          <p:txBody>
            <a:bodyPr wrap="none" anchor="ctr"/>
            <a:lstStyle/>
            <a:p>
              <a:endParaRPr lang="ja-JP" altLang="en-US" sz="2400"/>
            </a:p>
          </p:txBody>
        </p:sp>
        <p:sp>
          <p:nvSpPr>
            <p:cNvPr id="18" name="Text Box 19"/>
            <p:cNvSpPr txBox="1">
              <a:spLocks noChangeArrowheads="1"/>
            </p:cNvSpPr>
            <p:nvPr/>
          </p:nvSpPr>
          <p:spPr bwMode="auto">
            <a:xfrm>
              <a:off x="4210972" y="2997097"/>
              <a:ext cx="1511151" cy="964419"/>
            </a:xfrm>
            <a:prstGeom prst="rect">
              <a:avLst/>
            </a:prstGeom>
            <a:noFill/>
            <a:ln w="9525">
              <a:noFill/>
              <a:miter lim="800000"/>
              <a:headEnd/>
              <a:tailEnd/>
            </a:ln>
            <a:effectLst/>
          </p:spPr>
          <p:txBody>
            <a:bodyPr>
              <a:noAutofit/>
            </a:bodyPr>
            <a:lstStyle/>
            <a:p>
              <a:pPr fontAlgn="base">
                <a:spcAft>
                  <a:spcPts val="0"/>
                </a:spcAft>
              </a:pPr>
              <a:r>
                <a:rPr lang="ja-JP" sz="1600" b="1" kern="1200">
                  <a:effectLst/>
                  <a:latin typeface="Verdana" panose="020B0604030504040204" pitchFamily="34" charset="0"/>
                  <a:ea typeface="ＭＳ Ｐゴシック" panose="020B0600070205080204" pitchFamily="50" charset="-128"/>
                  <a:cs typeface="Times New Roman" panose="02020603050405020304" pitchFamily="18" charset="0"/>
                </a:rPr>
                <a:t>仲卸業者</a:t>
              </a:r>
              <a:endParaRPr lang="ja-JP" sz="160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9" name="Text Box 20"/>
            <p:cNvSpPr txBox="1">
              <a:spLocks noChangeArrowheads="1"/>
            </p:cNvSpPr>
            <p:nvPr/>
          </p:nvSpPr>
          <p:spPr bwMode="auto">
            <a:xfrm>
              <a:off x="4242375" y="3763207"/>
              <a:ext cx="1511151" cy="952484"/>
            </a:xfrm>
            <a:prstGeom prst="rect">
              <a:avLst/>
            </a:prstGeom>
            <a:noFill/>
            <a:ln w="9525">
              <a:noFill/>
              <a:miter lim="800000"/>
              <a:headEnd/>
              <a:tailEnd/>
            </a:ln>
            <a:effectLst/>
          </p:spPr>
          <p:txBody>
            <a:bodyPr>
              <a:spAutoFit/>
            </a:bodyPr>
            <a:lstStyle/>
            <a:p>
              <a:pPr fontAlgn="base">
                <a:spcAft>
                  <a:spcPts val="0"/>
                </a:spcAft>
              </a:pPr>
              <a:r>
                <a:rPr lang="ja-JP" sz="1600" b="1" kern="1200" dirty="0">
                  <a:effectLst/>
                  <a:latin typeface="Verdana" panose="020B0604030504040204" pitchFamily="34" charset="0"/>
                  <a:ea typeface="ＭＳ Ｐゴシック" panose="020B0600070205080204" pitchFamily="50" charset="-128"/>
                  <a:cs typeface="Times New Roman" panose="02020603050405020304" pitchFamily="18" charset="0"/>
                </a:rPr>
                <a:t>小売業者</a:t>
              </a:r>
              <a:endParaRPr lang="ja-JP" sz="16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0" name="Text Box 21"/>
            <p:cNvSpPr txBox="1">
              <a:spLocks noChangeArrowheads="1"/>
            </p:cNvSpPr>
            <p:nvPr/>
          </p:nvSpPr>
          <p:spPr bwMode="auto">
            <a:xfrm>
              <a:off x="7018021" y="3131440"/>
              <a:ext cx="1327145" cy="1026166"/>
            </a:xfrm>
            <a:prstGeom prst="rect">
              <a:avLst/>
            </a:prstGeom>
            <a:noFill/>
            <a:ln w="9525">
              <a:noFill/>
              <a:miter lim="800000"/>
              <a:headEnd/>
              <a:tailEnd/>
            </a:ln>
            <a:effectLst/>
          </p:spPr>
          <p:txBody>
            <a:bodyPr wrap="square">
              <a:spAutoFit/>
            </a:bodyPr>
            <a:lstStyle/>
            <a:p>
              <a:pPr fontAlgn="base">
                <a:spcBef>
                  <a:spcPts val="1440"/>
                </a:spcBef>
                <a:spcAft>
                  <a:spcPts val="0"/>
                </a:spcAft>
              </a:pPr>
              <a:r>
                <a:rPr lang="ja-JP" sz="1600" b="1" kern="1200" dirty="0">
                  <a:effectLst/>
                  <a:latin typeface="Verdana" panose="020B0604030504040204" pitchFamily="34" charset="0"/>
                  <a:ea typeface="ＭＳ Ｐゴシック" panose="020B0600070205080204" pitchFamily="50" charset="-128"/>
                  <a:cs typeface="Times New Roman" panose="02020603050405020304" pitchFamily="18" charset="0"/>
                </a:rPr>
                <a:t>小売</a:t>
              </a:r>
              <a:r>
                <a:rPr lang="ja-JP" sz="1600" b="1" kern="1200" dirty="0" smtClean="0">
                  <a:effectLst/>
                  <a:latin typeface="Verdana" panose="020B0604030504040204" pitchFamily="34" charset="0"/>
                  <a:ea typeface="ＭＳ Ｐゴシック" panose="020B0600070205080204" pitchFamily="50" charset="-128"/>
                  <a:cs typeface="Times New Roman" panose="02020603050405020304" pitchFamily="18" charset="0"/>
                </a:rPr>
                <a:t>業者</a:t>
              </a:r>
              <a:r>
                <a:rPr lang="ja-JP" altLang="en-US" sz="1600" b="1" kern="1200" dirty="0" smtClean="0">
                  <a:effectLst/>
                  <a:latin typeface="Verdana" panose="020B0604030504040204" pitchFamily="34" charset="0"/>
                  <a:ea typeface="ＭＳ Ｐゴシック" panose="020B0600070205080204" pitchFamily="50" charset="-128"/>
                  <a:cs typeface="Times New Roman" panose="02020603050405020304" pitchFamily="18" charset="0"/>
                </a:rPr>
                <a:t>、加工業者など</a:t>
              </a:r>
              <a:endParaRPr lang="ja-JP" sz="16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cxnSp>
          <p:nvCxnSpPr>
            <p:cNvPr id="21" name="Line 22"/>
            <p:cNvCxnSpPr/>
            <p:nvPr/>
          </p:nvCxnSpPr>
          <p:spPr bwMode="auto">
            <a:xfrm flipV="1">
              <a:off x="3282423" y="3443353"/>
              <a:ext cx="729571" cy="35953"/>
            </a:xfrm>
            <a:prstGeom prst="line">
              <a:avLst/>
            </a:prstGeom>
            <a:noFill/>
            <a:ln w="38100">
              <a:solidFill>
                <a:srgbClr val="FF6600"/>
              </a:solidFill>
              <a:round/>
              <a:headEnd/>
              <a:tailEnd type="triangle" w="med" len="med"/>
            </a:ln>
            <a:effectLst/>
          </p:spPr>
        </p:cxnSp>
        <p:sp>
          <p:nvSpPr>
            <p:cNvPr id="22" name="Text Box 23"/>
            <p:cNvSpPr txBox="1">
              <a:spLocks noChangeArrowheads="1"/>
            </p:cNvSpPr>
            <p:nvPr/>
          </p:nvSpPr>
          <p:spPr bwMode="auto">
            <a:xfrm>
              <a:off x="3039705" y="3572515"/>
              <a:ext cx="1061698" cy="1656613"/>
            </a:xfrm>
            <a:prstGeom prst="rect">
              <a:avLst/>
            </a:prstGeom>
            <a:noFill/>
            <a:ln w="9525">
              <a:noFill/>
              <a:miter lim="800000"/>
              <a:headEnd/>
              <a:tailEnd/>
            </a:ln>
            <a:effectLst/>
          </p:spPr>
          <p:txBody>
            <a:bodyPr vert="eaVert">
              <a:spAutoFit/>
            </a:bodyPr>
            <a:lstStyle/>
            <a:p>
              <a:pPr fontAlgn="base">
                <a:spcBef>
                  <a:spcPts val="1440"/>
                </a:spcBef>
                <a:spcAft>
                  <a:spcPts val="0"/>
                </a:spcAft>
              </a:pPr>
              <a:r>
                <a:rPr lang="ja-JP" sz="1600" b="1" kern="1200" dirty="0">
                  <a:effectLst/>
                  <a:latin typeface="Verdana" panose="020B0604030504040204" pitchFamily="34" charset="0"/>
                  <a:ea typeface="ＭＳ Ｐゴシック" panose="020B0600070205080204" pitchFamily="50" charset="-128"/>
                  <a:cs typeface="Times New Roman" panose="02020603050405020304" pitchFamily="18" charset="0"/>
                </a:rPr>
                <a:t>競りの実施</a:t>
              </a:r>
              <a:endParaRPr lang="ja-JP" sz="16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cxnSp>
          <p:nvCxnSpPr>
            <p:cNvPr id="23" name="Line 24"/>
            <p:cNvCxnSpPr/>
            <p:nvPr/>
          </p:nvCxnSpPr>
          <p:spPr bwMode="auto">
            <a:xfrm>
              <a:off x="5795963" y="3213100"/>
              <a:ext cx="1081087" cy="144463"/>
            </a:xfrm>
            <a:prstGeom prst="line">
              <a:avLst/>
            </a:prstGeom>
            <a:noFill/>
            <a:ln w="38100">
              <a:solidFill>
                <a:srgbClr val="FF6600"/>
              </a:solidFill>
              <a:round/>
              <a:headEnd/>
              <a:tailEnd type="triangle" w="med" len="med"/>
            </a:ln>
            <a:effectLst/>
          </p:spPr>
        </p:cxnSp>
        <p:sp>
          <p:nvSpPr>
            <p:cNvPr id="24" name="Text Box 25"/>
            <p:cNvSpPr txBox="1">
              <a:spLocks noChangeArrowheads="1"/>
            </p:cNvSpPr>
            <p:nvPr/>
          </p:nvSpPr>
          <p:spPr bwMode="auto">
            <a:xfrm>
              <a:off x="6190651" y="2604817"/>
              <a:ext cx="675626" cy="935946"/>
            </a:xfrm>
            <a:prstGeom prst="rect">
              <a:avLst/>
            </a:prstGeom>
            <a:noFill/>
            <a:ln w="9525">
              <a:noFill/>
              <a:miter lim="800000"/>
              <a:headEnd/>
              <a:tailEnd/>
            </a:ln>
            <a:effectLst/>
          </p:spPr>
          <p:txBody>
            <a:bodyPr vert="eaVert">
              <a:spAutoFit/>
            </a:bodyPr>
            <a:lstStyle/>
            <a:p>
              <a:pPr fontAlgn="base">
                <a:spcBef>
                  <a:spcPts val="1440"/>
                </a:spcBef>
                <a:spcAft>
                  <a:spcPts val="0"/>
                </a:spcAft>
              </a:pPr>
              <a:r>
                <a:rPr lang="ja-JP" sz="1600" b="1" kern="1200" dirty="0">
                  <a:effectLst/>
                  <a:latin typeface="Verdana" panose="020B0604030504040204" pitchFamily="34" charset="0"/>
                  <a:ea typeface="ＭＳ Ｐゴシック" panose="020B0600070205080204" pitchFamily="50" charset="-128"/>
                  <a:cs typeface="Times New Roman" panose="02020603050405020304" pitchFamily="18" charset="0"/>
                </a:rPr>
                <a:t>販売</a:t>
              </a:r>
              <a:endParaRPr lang="ja-JP" sz="16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cxnSp>
          <p:nvCxnSpPr>
            <p:cNvPr id="25" name="Line 26"/>
            <p:cNvCxnSpPr/>
            <p:nvPr/>
          </p:nvCxnSpPr>
          <p:spPr bwMode="auto">
            <a:xfrm flipH="1">
              <a:off x="5795832" y="3685221"/>
              <a:ext cx="1081059" cy="248580"/>
            </a:xfrm>
            <a:prstGeom prst="line">
              <a:avLst/>
            </a:prstGeom>
            <a:noFill/>
            <a:ln w="38100">
              <a:solidFill>
                <a:srgbClr val="FF6600"/>
              </a:solidFill>
              <a:round/>
              <a:headEnd/>
              <a:tailEnd type="triangle" w="med" len="med"/>
            </a:ln>
            <a:effectLst/>
          </p:spPr>
        </p:cxnSp>
      </p:grpSp>
      <p:sp>
        <p:nvSpPr>
          <p:cNvPr id="28" name="テキスト ボックス 27"/>
          <p:cNvSpPr txBox="1"/>
          <p:nvPr/>
        </p:nvSpPr>
        <p:spPr>
          <a:xfrm>
            <a:off x="400833" y="4158641"/>
            <a:ext cx="8329808" cy="1569660"/>
          </a:xfrm>
          <a:prstGeom prst="rect">
            <a:avLst/>
          </a:prstGeom>
          <a:noFill/>
        </p:spPr>
        <p:txBody>
          <a:bodyPr wrap="square" rtlCol="0">
            <a:spAutoFit/>
          </a:bodyPr>
          <a:lstStyle/>
          <a:p>
            <a:r>
              <a:rPr kumimoji="1" lang="ja-JP" altLang="en-US" sz="2400" b="1" dirty="0" smtClean="0"/>
              <a:t>施設の整備と管理は、公的部門（自治体）が担当、市場内での取引は民間業者が担当</a:t>
            </a:r>
            <a:endParaRPr kumimoji="1" lang="en-US" altLang="ja-JP" sz="2400" b="1" dirty="0" smtClean="0"/>
          </a:p>
          <a:p>
            <a:r>
              <a:rPr lang="ja-JP" altLang="en-US" sz="2400" b="1" i="1" dirty="0" smtClean="0">
                <a:solidFill>
                  <a:srgbClr val="FF0000"/>
                </a:solidFill>
              </a:rPr>
              <a:t>＊三重県地方卸売市場は、市場の管理は指定管理者制度により民間に委託</a:t>
            </a:r>
            <a:endParaRPr kumimoji="1" lang="ja-JP" altLang="en-US" sz="2400" b="1" i="1" dirty="0">
              <a:solidFill>
                <a:srgbClr val="FF0000"/>
              </a:solidFill>
            </a:endParaRPr>
          </a:p>
        </p:txBody>
      </p:sp>
    </p:spTree>
    <p:extLst>
      <p:ext uri="{BB962C8B-B14F-4D97-AF65-F5344CB8AC3E}">
        <p14:creationId xmlns:p14="http://schemas.microsoft.com/office/powerpoint/2010/main" val="13941994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87890" y="425885"/>
            <a:ext cx="8592855" cy="954107"/>
          </a:xfrm>
          <a:prstGeom prst="rect">
            <a:avLst/>
          </a:prstGeom>
          <a:noFill/>
        </p:spPr>
        <p:txBody>
          <a:bodyPr wrap="square" rtlCol="0">
            <a:spAutoFit/>
          </a:bodyPr>
          <a:lstStyle/>
          <a:p>
            <a:r>
              <a:rPr kumimoji="1" lang="ja-JP" altLang="en-US" sz="2800" b="1" dirty="0" smtClean="0">
                <a:solidFill>
                  <a:srgbClr val="FF0000"/>
                </a:solidFill>
              </a:rPr>
              <a:t>卸売市場内の取引業者は、卸売業者と仲卸業者に分かれる</a:t>
            </a:r>
            <a:endParaRPr kumimoji="1" lang="ja-JP" altLang="en-US" sz="2800" b="1" dirty="0">
              <a:solidFill>
                <a:srgbClr val="FF0000"/>
              </a:solidFill>
            </a:endParaRPr>
          </a:p>
        </p:txBody>
      </p:sp>
      <p:sp>
        <p:nvSpPr>
          <p:cNvPr id="3" name="テキスト ボックス 2"/>
          <p:cNvSpPr txBox="1"/>
          <p:nvPr/>
        </p:nvSpPr>
        <p:spPr>
          <a:xfrm>
            <a:off x="375781" y="1569319"/>
            <a:ext cx="8066761" cy="523220"/>
          </a:xfrm>
          <a:prstGeom prst="rect">
            <a:avLst/>
          </a:prstGeom>
          <a:noFill/>
        </p:spPr>
        <p:txBody>
          <a:bodyPr wrap="square" rtlCol="0">
            <a:spAutoFit/>
          </a:bodyPr>
          <a:lstStyle/>
          <a:p>
            <a:r>
              <a:rPr kumimoji="1" lang="en-US" altLang="ja-JP" sz="2800" b="1" dirty="0" smtClean="0">
                <a:solidFill>
                  <a:srgbClr val="003300"/>
                </a:solidFill>
              </a:rPr>
              <a:t>1923</a:t>
            </a:r>
            <a:r>
              <a:rPr kumimoji="1" lang="ja-JP" altLang="en-US" sz="2800" b="1" dirty="0" smtClean="0">
                <a:solidFill>
                  <a:srgbClr val="003300"/>
                </a:solidFill>
              </a:rPr>
              <a:t>年の卸売市場法で制度化、日本独特の仕組み</a:t>
            </a:r>
            <a:endParaRPr kumimoji="1" lang="ja-JP" altLang="en-US" sz="2800" b="1" dirty="0">
              <a:solidFill>
                <a:srgbClr val="003300"/>
              </a:solidFill>
            </a:endParaRPr>
          </a:p>
        </p:txBody>
      </p:sp>
      <p:cxnSp>
        <p:nvCxnSpPr>
          <p:cNvPr id="5" name="直線矢印コネクタ 4"/>
          <p:cNvCxnSpPr/>
          <p:nvPr/>
        </p:nvCxnSpPr>
        <p:spPr>
          <a:xfrm flipH="1" flipV="1">
            <a:off x="3770334" y="966633"/>
            <a:ext cx="25052" cy="523964"/>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375781" y="2281866"/>
            <a:ext cx="8404964" cy="2677656"/>
          </a:xfrm>
          <a:prstGeom prst="rect">
            <a:avLst/>
          </a:prstGeom>
          <a:noFill/>
        </p:spPr>
        <p:txBody>
          <a:bodyPr wrap="square" rtlCol="0">
            <a:spAutoFit/>
          </a:bodyPr>
          <a:lstStyle/>
          <a:p>
            <a:pPr marL="627063" indent="-627063"/>
            <a:r>
              <a:rPr kumimoji="1" lang="ja-JP" altLang="en-US" sz="2400" b="1" dirty="0" smtClean="0"/>
              <a:t>卸売業者・・・生産者（生産者団体）などの委託を受けて、セリなどによって売買参加者に販売、自らは商品を保有せず、販売に対する定率の手数料が収入</a:t>
            </a:r>
            <a:endParaRPr kumimoji="1" lang="en-US" altLang="ja-JP" sz="2400" b="1" dirty="0" smtClean="0"/>
          </a:p>
          <a:p>
            <a:pPr marL="627063" indent="-627063"/>
            <a:r>
              <a:rPr kumimoji="1" lang="ja-JP" altLang="en-US" sz="2400" b="1" dirty="0" smtClean="0"/>
              <a:t>仲</a:t>
            </a:r>
            <a:r>
              <a:rPr kumimoji="1" lang="ja-JP" altLang="en-US" sz="2400" b="1" dirty="0"/>
              <a:t>卸</a:t>
            </a:r>
            <a:r>
              <a:rPr kumimoji="1" lang="ja-JP" altLang="en-US" sz="2400" b="1" dirty="0" smtClean="0"/>
              <a:t>業者・・・市場内に店舗を持ち、卸売業者から商品を買取り、自らの店舗で小売業者など（買参人）に</a:t>
            </a:r>
            <a:r>
              <a:rPr kumimoji="1" lang="ja-JP" altLang="en-US" sz="2400" b="1" dirty="0" smtClean="0"/>
              <a:t>販売</a:t>
            </a:r>
            <a:endParaRPr kumimoji="1" lang="en-US" altLang="ja-JP" sz="2400" b="1" dirty="0" smtClean="0"/>
          </a:p>
          <a:p>
            <a:pPr marL="627063" indent="-627063"/>
            <a:r>
              <a:rPr lang="ja-JP" altLang="en-US" sz="2400" b="1" dirty="0"/>
              <a:t>売買参加者・・・市場内で卸売業者から商品を購入できる業者</a:t>
            </a:r>
            <a:endParaRPr lang="en-US" altLang="ja-JP" sz="2400" b="1" dirty="0"/>
          </a:p>
          <a:p>
            <a:pPr marL="627063" indent="-627063"/>
            <a:r>
              <a:rPr lang="ja-JP" altLang="en-US" sz="2400" b="1" dirty="0" smtClean="0"/>
              <a:t>買出人・</a:t>
            </a:r>
            <a:r>
              <a:rPr lang="ja-JP" altLang="en-US" sz="2400" b="1" dirty="0" smtClean="0"/>
              <a:t>・・仲卸業者から商品を購入する小売業者など</a:t>
            </a:r>
            <a:endParaRPr kumimoji="1" lang="ja-JP" altLang="en-US" sz="2400" b="1" dirty="0"/>
          </a:p>
        </p:txBody>
      </p:sp>
      <p:sp>
        <p:nvSpPr>
          <p:cNvPr id="10" name="テキスト ボックス 9"/>
          <p:cNvSpPr txBox="1"/>
          <p:nvPr/>
        </p:nvSpPr>
        <p:spPr>
          <a:xfrm>
            <a:off x="187890" y="5549030"/>
            <a:ext cx="8592855" cy="830997"/>
          </a:xfrm>
          <a:prstGeom prst="rect">
            <a:avLst/>
          </a:prstGeom>
          <a:noFill/>
        </p:spPr>
        <p:txBody>
          <a:bodyPr wrap="square" rtlCol="0">
            <a:spAutoFit/>
          </a:bodyPr>
          <a:lstStyle/>
          <a:p>
            <a:r>
              <a:rPr kumimoji="1" lang="ja-JP" altLang="en-US" sz="2400" b="1" dirty="0" smtClean="0">
                <a:solidFill>
                  <a:srgbClr val="002060"/>
                </a:solidFill>
              </a:rPr>
              <a:t>卸売業者が売り手として、仲卸</a:t>
            </a:r>
            <a:r>
              <a:rPr kumimoji="1" lang="ja-JP" altLang="en-US" sz="2400" b="1" dirty="0" smtClean="0">
                <a:solidFill>
                  <a:srgbClr val="002060"/>
                </a:solidFill>
              </a:rPr>
              <a:t>業者や売買</a:t>
            </a:r>
            <a:r>
              <a:rPr kumimoji="1" lang="ja-JP" altLang="en-US" sz="2400" b="1" dirty="0" smtClean="0">
                <a:solidFill>
                  <a:srgbClr val="002060"/>
                </a:solidFill>
              </a:rPr>
              <a:t>参加者</a:t>
            </a:r>
            <a:r>
              <a:rPr lang="ja-JP" altLang="en-US" sz="2400" b="1" dirty="0" smtClean="0">
                <a:solidFill>
                  <a:srgbClr val="002060"/>
                </a:solidFill>
              </a:rPr>
              <a:t>が買い手として対峙し、公開の場で取引し、価格を形成する</a:t>
            </a:r>
            <a:endParaRPr kumimoji="1" lang="ja-JP" altLang="en-US" sz="2400" b="1" dirty="0">
              <a:solidFill>
                <a:srgbClr val="002060"/>
              </a:solidFill>
            </a:endParaRPr>
          </a:p>
        </p:txBody>
      </p:sp>
    </p:spTree>
    <p:extLst>
      <p:ext uri="{BB962C8B-B14F-4D97-AF65-F5344CB8AC3E}">
        <p14:creationId xmlns:p14="http://schemas.microsoft.com/office/powerpoint/2010/main" val="34430368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513567" y="425885"/>
            <a:ext cx="7002049" cy="318161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 name="直線コネクタ 3"/>
          <p:cNvCxnSpPr/>
          <p:nvPr/>
        </p:nvCxnSpPr>
        <p:spPr>
          <a:xfrm>
            <a:off x="3851753" y="425885"/>
            <a:ext cx="0" cy="3181611"/>
          </a:xfrm>
          <a:prstGeom prst="line">
            <a:avLst/>
          </a:prstGeom>
          <a:ln w="19050"/>
        </p:spPr>
        <p:style>
          <a:lnRef idx="1">
            <a:schemeClr val="dk1"/>
          </a:lnRef>
          <a:fillRef idx="0">
            <a:schemeClr val="dk1"/>
          </a:fillRef>
          <a:effectRef idx="0">
            <a:schemeClr val="dk1"/>
          </a:effectRef>
          <a:fontRef idx="minor">
            <a:schemeClr val="tx1"/>
          </a:fontRef>
        </p:style>
      </p:cxnSp>
      <p:sp>
        <p:nvSpPr>
          <p:cNvPr id="5" name="テキスト ボックス 4"/>
          <p:cNvSpPr txBox="1"/>
          <p:nvPr/>
        </p:nvSpPr>
        <p:spPr>
          <a:xfrm>
            <a:off x="889348" y="1215025"/>
            <a:ext cx="2292263" cy="461665"/>
          </a:xfrm>
          <a:prstGeom prst="rect">
            <a:avLst/>
          </a:prstGeom>
          <a:noFill/>
        </p:spPr>
        <p:txBody>
          <a:bodyPr wrap="square" rtlCol="0">
            <a:spAutoFit/>
          </a:bodyPr>
          <a:lstStyle/>
          <a:p>
            <a:r>
              <a:rPr kumimoji="1" lang="ja-JP" altLang="en-US" sz="2400" b="1" dirty="0" smtClean="0"/>
              <a:t>卸売場（セリ場）</a:t>
            </a:r>
            <a:endParaRPr kumimoji="1" lang="ja-JP" altLang="en-US" sz="2400" b="1" dirty="0"/>
          </a:p>
        </p:txBody>
      </p:sp>
      <p:cxnSp>
        <p:nvCxnSpPr>
          <p:cNvPr id="7" name="直線コネクタ 6"/>
          <p:cNvCxnSpPr/>
          <p:nvPr/>
        </p:nvCxnSpPr>
        <p:spPr>
          <a:xfrm>
            <a:off x="3851753" y="1676690"/>
            <a:ext cx="3663863"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8" name="直線コネクタ 7"/>
          <p:cNvCxnSpPr/>
          <p:nvPr/>
        </p:nvCxnSpPr>
        <p:spPr>
          <a:xfrm>
            <a:off x="3851753" y="2330131"/>
            <a:ext cx="3663863"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9" name="直線コネクタ 8"/>
          <p:cNvCxnSpPr/>
          <p:nvPr/>
        </p:nvCxnSpPr>
        <p:spPr>
          <a:xfrm flipV="1">
            <a:off x="4583480" y="425885"/>
            <a:ext cx="12526" cy="1250805"/>
          </a:xfrm>
          <a:prstGeom prst="line">
            <a:avLst/>
          </a:prstGeom>
          <a:ln w="19050"/>
        </p:spPr>
        <p:style>
          <a:lnRef idx="1">
            <a:schemeClr val="dk1"/>
          </a:lnRef>
          <a:fillRef idx="0">
            <a:schemeClr val="dk1"/>
          </a:fillRef>
          <a:effectRef idx="0">
            <a:schemeClr val="dk1"/>
          </a:effectRef>
          <a:fontRef idx="minor">
            <a:schemeClr val="tx1"/>
          </a:fontRef>
        </p:style>
      </p:cxnSp>
      <p:cxnSp>
        <p:nvCxnSpPr>
          <p:cNvPr id="12" name="直線コネクタ 11"/>
          <p:cNvCxnSpPr/>
          <p:nvPr/>
        </p:nvCxnSpPr>
        <p:spPr>
          <a:xfrm flipV="1">
            <a:off x="5985349" y="439165"/>
            <a:ext cx="12526" cy="1250805"/>
          </a:xfrm>
          <a:prstGeom prst="line">
            <a:avLst/>
          </a:prstGeom>
          <a:ln w="19050"/>
        </p:spPr>
        <p:style>
          <a:lnRef idx="1">
            <a:schemeClr val="dk1"/>
          </a:lnRef>
          <a:fillRef idx="0">
            <a:schemeClr val="dk1"/>
          </a:fillRef>
          <a:effectRef idx="0">
            <a:schemeClr val="dk1"/>
          </a:effectRef>
          <a:fontRef idx="minor">
            <a:schemeClr val="tx1"/>
          </a:fontRef>
        </p:style>
      </p:cxnSp>
      <p:cxnSp>
        <p:nvCxnSpPr>
          <p:cNvPr id="13" name="直線コネクタ 12"/>
          <p:cNvCxnSpPr/>
          <p:nvPr/>
        </p:nvCxnSpPr>
        <p:spPr>
          <a:xfrm flipV="1">
            <a:off x="6770314" y="425885"/>
            <a:ext cx="12526" cy="1250805"/>
          </a:xfrm>
          <a:prstGeom prst="line">
            <a:avLst/>
          </a:prstGeom>
          <a:ln w="19050"/>
        </p:spPr>
        <p:style>
          <a:lnRef idx="1">
            <a:schemeClr val="dk1"/>
          </a:lnRef>
          <a:fillRef idx="0">
            <a:schemeClr val="dk1"/>
          </a:fillRef>
          <a:effectRef idx="0">
            <a:schemeClr val="dk1"/>
          </a:effectRef>
          <a:fontRef idx="minor">
            <a:schemeClr val="tx1"/>
          </a:fontRef>
        </p:style>
      </p:cxnSp>
      <p:cxnSp>
        <p:nvCxnSpPr>
          <p:cNvPr id="14" name="直線コネクタ 13"/>
          <p:cNvCxnSpPr/>
          <p:nvPr/>
        </p:nvCxnSpPr>
        <p:spPr>
          <a:xfrm flipV="1">
            <a:off x="5311034" y="439165"/>
            <a:ext cx="12526" cy="1250805"/>
          </a:xfrm>
          <a:prstGeom prst="line">
            <a:avLst/>
          </a:prstGeom>
          <a:ln w="19050"/>
        </p:spPr>
        <p:style>
          <a:lnRef idx="1">
            <a:schemeClr val="dk1"/>
          </a:lnRef>
          <a:fillRef idx="0">
            <a:schemeClr val="dk1"/>
          </a:fillRef>
          <a:effectRef idx="0">
            <a:schemeClr val="dk1"/>
          </a:effectRef>
          <a:fontRef idx="minor">
            <a:schemeClr val="tx1"/>
          </a:fontRef>
        </p:style>
      </p:cxnSp>
      <p:cxnSp>
        <p:nvCxnSpPr>
          <p:cNvPr id="15" name="直線コネクタ 14"/>
          <p:cNvCxnSpPr/>
          <p:nvPr/>
        </p:nvCxnSpPr>
        <p:spPr>
          <a:xfrm flipV="1">
            <a:off x="4521896" y="2343411"/>
            <a:ext cx="12526" cy="1250805"/>
          </a:xfrm>
          <a:prstGeom prst="line">
            <a:avLst/>
          </a:prstGeom>
          <a:ln w="19050"/>
        </p:spPr>
        <p:style>
          <a:lnRef idx="1">
            <a:schemeClr val="dk1"/>
          </a:lnRef>
          <a:fillRef idx="0">
            <a:schemeClr val="dk1"/>
          </a:fillRef>
          <a:effectRef idx="0">
            <a:schemeClr val="dk1"/>
          </a:effectRef>
          <a:fontRef idx="minor">
            <a:schemeClr val="tx1"/>
          </a:fontRef>
        </p:style>
      </p:cxnSp>
      <p:cxnSp>
        <p:nvCxnSpPr>
          <p:cNvPr id="16" name="直線コネクタ 15"/>
          <p:cNvCxnSpPr/>
          <p:nvPr/>
        </p:nvCxnSpPr>
        <p:spPr>
          <a:xfrm flipV="1">
            <a:off x="5277635" y="2370709"/>
            <a:ext cx="12526" cy="1250805"/>
          </a:xfrm>
          <a:prstGeom prst="line">
            <a:avLst/>
          </a:prstGeom>
          <a:ln w="19050"/>
        </p:spPr>
        <p:style>
          <a:lnRef idx="1">
            <a:schemeClr val="dk1"/>
          </a:lnRef>
          <a:fillRef idx="0">
            <a:schemeClr val="dk1"/>
          </a:fillRef>
          <a:effectRef idx="0">
            <a:schemeClr val="dk1"/>
          </a:effectRef>
          <a:fontRef idx="minor">
            <a:schemeClr val="tx1"/>
          </a:fontRef>
        </p:style>
      </p:cxnSp>
      <p:cxnSp>
        <p:nvCxnSpPr>
          <p:cNvPr id="17" name="直線コネクタ 16"/>
          <p:cNvCxnSpPr/>
          <p:nvPr/>
        </p:nvCxnSpPr>
        <p:spPr>
          <a:xfrm flipV="1">
            <a:off x="5991612" y="2358169"/>
            <a:ext cx="12526" cy="1250805"/>
          </a:xfrm>
          <a:prstGeom prst="line">
            <a:avLst/>
          </a:prstGeom>
          <a:ln w="19050"/>
        </p:spPr>
        <p:style>
          <a:lnRef idx="1">
            <a:schemeClr val="dk1"/>
          </a:lnRef>
          <a:fillRef idx="0">
            <a:schemeClr val="dk1"/>
          </a:fillRef>
          <a:effectRef idx="0">
            <a:schemeClr val="dk1"/>
          </a:effectRef>
          <a:fontRef idx="minor">
            <a:schemeClr val="tx1"/>
          </a:fontRef>
        </p:style>
      </p:cxnSp>
      <p:cxnSp>
        <p:nvCxnSpPr>
          <p:cNvPr id="18" name="直線コネクタ 17"/>
          <p:cNvCxnSpPr/>
          <p:nvPr/>
        </p:nvCxnSpPr>
        <p:spPr>
          <a:xfrm flipV="1">
            <a:off x="6782840" y="2340570"/>
            <a:ext cx="12526" cy="1250805"/>
          </a:xfrm>
          <a:prstGeom prst="line">
            <a:avLst/>
          </a:prstGeom>
          <a:ln w="19050"/>
        </p:spPr>
        <p:style>
          <a:lnRef idx="1">
            <a:schemeClr val="dk1"/>
          </a:lnRef>
          <a:fillRef idx="0">
            <a:schemeClr val="dk1"/>
          </a:fillRef>
          <a:effectRef idx="0">
            <a:schemeClr val="dk1"/>
          </a:effectRef>
          <a:fontRef idx="minor">
            <a:schemeClr val="tx1"/>
          </a:fontRef>
        </p:style>
      </p:cxnSp>
      <p:sp>
        <p:nvSpPr>
          <p:cNvPr id="19" name="テキスト ボックス 18"/>
          <p:cNvSpPr txBox="1"/>
          <p:nvPr/>
        </p:nvSpPr>
        <p:spPr>
          <a:xfrm>
            <a:off x="4144029" y="1730547"/>
            <a:ext cx="2292263" cy="461665"/>
          </a:xfrm>
          <a:prstGeom prst="rect">
            <a:avLst/>
          </a:prstGeom>
          <a:noFill/>
        </p:spPr>
        <p:txBody>
          <a:bodyPr wrap="square" rtlCol="0">
            <a:spAutoFit/>
          </a:bodyPr>
          <a:lstStyle/>
          <a:p>
            <a:r>
              <a:rPr kumimoji="1" lang="ja-JP" altLang="en-US" sz="2400" b="1" dirty="0" smtClean="0"/>
              <a:t>仲売店舗</a:t>
            </a:r>
            <a:endParaRPr kumimoji="1" lang="ja-JP" altLang="en-US" sz="2400" b="1" dirty="0"/>
          </a:p>
        </p:txBody>
      </p:sp>
      <p:sp>
        <p:nvSpPr>
          <p:cNvPr id="20" name="テキスト ボックス 19"/>
          <p:cNvSpPr txBox="1"/>
          <p:nvPr/>
        </p:nvSpPr>
        <p:spPr>
          <a:xfrm>
            <a:off x="889348" y="3858016"/>
            <a:ext cx="5774499" cy="584775"/>
          </a:xfrm>
          <a:prstGeom prst="rect">
            <a:avLst/>
          </a:prstGeom>
          <a:noFill/>
        </p:spPr>
        <p:txBody>
          <a:bodyPr wrap="square" rtlCol="0">
            <a:spAutoFit/>
          </a:bodyPr>
          <a:lstStyle/>
          <a:p>
            <a:pPr algn="ctr"/>
            <a:r>
              <a:rPr kumimoji="1" lang="ja-JP" altLang="en-US" sz="3200" b="1" dirty="0" smtClean="0">
                <a:solidFill>
                  <a:srgbClr val="002060"/>
                </a:solidFill>
              </a:rPr>
              <a:t>卸売市場のレイアウト</a:t>
            </a:r>
            <a:endParaRPr kumimoji="1" lang="ja-JP" altLang="en-US" sz="3200" b="1" dirty="0">
              <a:solidFill>
                <a:srgbClr val="002060"/>
              </a:solidFill>
            </a:endParaRPr>
          </a:p>
        </p:txBody>
      </p:sp>
      <p:sp>
        <p:nvSpPr>
          <p:cNvPr id="21" name="テキスト ボックス 20"/>
          <p:cNvSpPr txBox="1"/>
          <p:nvPr/>
        </p:nvSpPr>
        <p:spPr>
          <a:xfrm>
            <a:off x="400833" y="4784942"/>
            <a:ext cx="8279704" cy="1384995"/>
          </a:xfrm>
          <a:prstGeom prst="rect">
            <a:avLst/>
          </a:prstGeom>
          <a:noFill/>
        </p:spPr>
        <p:txBody>
          <a:bodyPr wrap="square" rtlCol="0">
            <a:spAutoFit/>
          </a:bodyPr>
          <a:lstStyle/>
          <a:p>
            <a:r>
              <a:rPr kumimoji="1" lang="ja-JP" altLang="en-US" sz="2800" b="1" dirty="0" smtClean="0">
                <a:solidFill>
                  <a:srgbClr val="006C31"/>
                </a:solidFill>
              </a:rPr>
              <a:t>卸売市場は、青果物、水産物、畜産物、花</a:t>
            </a:r>
            <a:r>
              <a:rPr kumimoji="1" lang="ja-JP" altLang="en-US" sz="2800" b="1" dirty="0" err="1" smtClean="0">
                <a:solidFill>
                  <a:srgbClr val="006C31"/>
                </a:solidFill>
              </a:rPr>
              <a:t>き</a:t>
            </a:r>
            <a:r>
              <a:rPr kumimoji="1" lang="ja-JP" altLang="en-US" sz="2800" b="1" dirty="0" smtClean="0">
                <a:solidFill>
                  <a:srgbClr val="006C31"/>
                </a:solidFill>
              </a:rPr>
              <a:t>別に開設</a:t>
            </a:r>
            <a:endParaRPr kumimoji="1" lang="en-US" altLang="ja-JP" sz="2800" b="1" dirty="0" smtClean="0">
              <a:solidFill>
                <a:srgbClr val="006C31"/>
              </a:solidFill>
            </a:endParaRPr>
          </a:p>
          <a:p>
            <a:r>
              <a:rPr lang="ja-JP" altLang="en-US" sz="2800" b="1" dirty="0" smtClean="0">
                <a:solidFill>
                  <a:srgbClr val="FF0000"/>
                </a:solidFill>
              </a:rPr>
              <a:t>三重県地方卸売</a:t>
            </a:r>
            <a:r>
              <a:rPr lang="ja-JP" altLang="en-US" sz="2800" b="1" dirty="0">
                <a:solidFill>
                  <a:srgbClr val="FF0000"/>
                </a:solidFill>
              </a:rPr>
              <a:t>市場</a:t>
            </a:r>
            <a:r>
              <a:rPr lang="ja-JP" altLang="en-US" sz="2800" b="1" dirty="0" smtClean="0">
                <a:solidFill>
                  <a:srgbClr val="FF0000"/>
                </a:solidFill>
              </a:rPr>
              <a:t>は、青果物卸売市場と水産物卸売市場が併設</a:t>
            </a:r>
            <a:endParaRPr kumimoji="1" lang="ja-JP" altLang="en-US" sz="2800" b="1" dirty="0">
              <a:solidFill>
                <a:srgbClr val="FF0000"/>
              </a:solidFill>
            </a:endParaRPr>
          </a:p>
        </p:txBody>
      </p:sp>
    </p:spTree>
    <p:extLst>
      <p:ext uri="{BB962C8B-B14F-4D97-AF65-F5344CB8AC3E}">
        <p14:creationId xmlns:p14="http://schemas.microsoft.com/office/powerpoint/2010/main" val="7197917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25468" y="300625"/>
            <a:ext cx="8517699" cy="584775"/>
          </a:xfrm>
          <a:prstGeom prst="rect">
            <a:avLst/>
          </a:prstGeom>
          <a:noFill/>
        </p:spPr>
        <p:txBody>
          <a:bodyPr wrap="square" rtlCol="0">
            <a:spAutoFit/>
          </a:bodyPr>
          <a:lstStyle/>
          <a:p>
            <a:r>
              <a:rPr kumimoji="1" lang="ja-JP" altLang="en-US" sz="3200" b="1" dirty="0" smtClean="0">
                <a:solidFill>
                  <a:srgbClr val="006C31"/>
                </a:solidFill>
              </a:rPr>
              <a:t>卸売市場の基本的ルール</a:t>
            </a:r>
            <a:endParaRPr kumimoji="1" lang="ja-JP" altLang="en-US" sz="3200" b="1" dirty="0">
              <a:solidFill>
                <a:srgbClr val="006C31"/>
              </a:solidFill>
            </a:endParaRPr>
          </a:p>
        </p:txBody>
      </p:sp>
      <p:sp>
        <p:nvSpPr>
          <p:cNvPr id="3" name="正方形/長方形 2"/>
          <p:cNvSpPr/>
          <p:nvPr/>
        </p:nvSpPr>
        <p:spPr>
          <a:xfrm>
            <a:off x="450937" y="977030"/>
            <a:ext cx="7214991" cy="4031873"/>
          </a:xfrm>
          <a:prstGeom prst="rect">
            <a:avLst/>
          </a:prstGeom>
        </p:spPr>
        <p:txBody>
          <a:bodyPr wrap="square">
            <a:spAutoFit/>
          </a:bodyPr>
          <a:lstStyle/>
          <a:p>
            <a:pPr marL="342900" lvl="0" indent="-342900" algn="just">
              <a:spcAft>
                <a:spcPts val="0"/>
              </a:spcAft>
              <a:buFont typeface="+mj-lt"/>
              <a:buAutoNum type="arabicPeriod"/>
              <a:tabLst>
                <a:tab pos="457200" algn="l"/>
              </a:tabLst>
            </a:pPr>
            <a:r>
              <a:rPr lang="ja-JP" altLang="ja-JP" sz="3200" b="1" kern="100" dirty="0" smtClean="0">
                <a:latin typeface="Century" panose="02040604050505020304" pitchFamily="18" charset="0"/>
                <a:ea typeface="ＭＳ 明朝" panose="02020609040205080304" pitchFamily="17" charset="-128"/>
                <a:cs typeface="Times New Roman" panose="02020603050405020304" pitchFamily="18" charset="0"/>
              </a:rPr>
              <a:t>無条件</a:t>
            </a:r>
            <a:r>
              <a:rPr lang="ja-JP" altLang="ja-JP" sz="3200" b="1" kern="100" dirty="0">
                <a:latin typeface="Century" panose="02040604050505020304" pitchFamily="18" charset="0"/>
                <a:ea typeface="ＭＳ 明朝" panose="02020609040205080304" pitchFamily="17" charset="-128"/>
                <a:cs typeface="Times New Roman" panose="02020603050405020304" pitchFamily="18" charset="0"/>
              </a:rPr>
              <a:t>委託販売</a:t>
            </a:r>
          </a:p>
          <a:p>
            <a:pPr marL="342900" lvl="0" indent="-342900" algn="just">
              <a:spcAft>
                <a:spcPts val="0"/>
              </a:spcAft>
              <a:buFont typeface="+mj-lt"/>
              <a:buAutoNum type="arabicPeriod"/>
              <a:tabLst>
                <a:tab pos="457200" algn="l"/>
              </a:tabLst>
            </a:pPr>
            <a:r>
              <a:rPr lang="ja-JP" altLang="ja-JP" sz="3200" b="1" kern="100" dirty="0">
                <a:latin typeface="Century" panose="02040604050505020304" pitchFamily="18" charset="0"/>
                <a:ea typeface="ＭＳ 明朝" panose="02020609040205080304" pitchFamily="17" charset="-128"/>
                <a:cs typeface="Times New Roman" panose="02020603050405020304" pitchFamily="18" charset="0"/>
              </a:rPr>
              <a:t>手数料の公定</a:t>
            </a:r>
          </a:p>
          <a:p>
            <a:pPr marL="342900" lvl="0" indent="-342900" algn="just">
              <a:spcAft>
                <a:spcPts val="0"/>
              </a:spcAft>
              <a:buFont typeface="+mj-lt"/>
              <a:buAutoNum type="arabicPeriod"/>
              <a:tabLst>
                <a:tab pos="457200" algn="l"/>
              </a:tabLst>
            </a:pPr>
            <a:r>
              <a:rPr lang="ja-JP" altLang="ja-JP" sz="3200" b="1" kern="100" dirty="0">
                <a:latin typeface="Century" panose="02040604050505020304" pitchFamily="18" charset="0"/>
                <a:ea typeface="ＭＳ 明朝" panose="02020609040205080304" pitchFamily="17" charset="-128"/>
                <a:cs typeface="Times New Roman" panose="02020603050405020304" pitchFamily="18" charset="0"/>
              </a:rPr>
              <a:t>即日上場の原則</a:t>
            </a:r>
          </a:p>
          <a:p>
            <a:pPr marL="342900" lvl="0" indent="-342900" algn="just">
              <a:spcAft>
                <a:spcPts val="0"/>
              </a:spcAft>
              <a:buFont typeface="+mj-lt"/>
              <a:buAutoNum type="arabicPeriod"/>
              <a:tabLst>
                <a:tab pos="457200" algn="l"/>
              </a:tabLst>
            </a:pPr>
            <a:r>
              <a:rPr lang="ja-JP" altLang="ja-JP" sz="3200" b="1" kern="100" dirty="0">
                <a:latin typeface="Century" panose="02040604050505020304" pitchFamily="18" charset="0"/>
                <a:ea typeface="ＭＳ 明朝" panose="02020609040205080304" pitchFamily="17" charset="-128"/>
                <a:cs typeface="Times New Roman" panose="02020603050405020304" pitchFamily="18" charset="0"/>
              </a:rPr>
              <a:t>競り取引の原則</a:t>
            </a:r>
          </a:p>
          <a:p>
            <a:pPr marL="342900" lvl="0" indent="-342900" algn="just">
              <a:spcAft>
                <a:spcPts val="0"/>
              </a:spcAft>
              <a:buFont typeface="+mj-lt"/>
              <a:buAutoNum type="arabicPeriod"/>
              <a:tabLst>
                <a:tab pos="457200" algn="l"/>
              </a:tabLst>
            </a:pPr>
            <a:r>
              <a:rPr lang="ja-JP" altLang="ja-JP" sz="3200" b="1" kern="100" dirty="0">
                <a:latin typeface="Century" panose="02040604050505020304" pitchFamily="18" charset="0"/>
                <a:ea typeface="ＭＳ 明朝" panose="02020609040205080304" pitchFamily="17" charset="-128"/>
                <a:cs typeface="Times New Roman" panose="02020603050405020304" pitchFamily="18" charset="0"/>
              </a:rPr>
              <a:t>現物取引</a:t>
            </a:r>
          </a:p>
          <a:p>
            <a:pPr marL="342900" lvl="0" indent="-342900" algn="just">
              <a:spcAft>
                <a:spcPts val="0"/>
              </a:spcAft>
              <a:buFont typeface="+mj-lt"/>
              <a:buAutoNum type="arabicPeriod"/>
              <a:tabLst>
                <a:tab pos="457200" algn="l"/>
              </a:tabLst>
            </a:pPr>
            <a:r>
              <a:rPr lang="ja-JP" altLang="ja-JP" sz="3200" b="1" kern="100" dirty="0">
                <a:latin typeface="Century" panose="02040604050505020304" pitchFamily="18" charset="0"/>
                <a:ea typeface="ＭＳ 明朝" panose="02020609040205080304" pitchFamily="17" charset="-128"/>
                <a:cs typeface="Times New Roman" panose="02020603050405020304" pitchFamily="18" charset="0"/>
              </a:rPr>
              <a:t>買参人の地域の限定</a:t>
            </a:r>
          </a:p>
          <a:p>
            <a:pPr marL="342900" lvl="0" indent="-342900" algn="just">
              <a:spcAft>
                <a:spcPts val="0"/>
              </a:spcAft>
              <a:buFont typeface="+mj-lt"/>
              <a:buAutoNum type="arabicPeriod"/>
              <a:tabLst>
                <a:tab pos="457200" algn="l"/>
              </a:tabLst>
            </a:pPr>
            <a:r>
              <a:rPr lang="ja-JP" altLang="ja-JP" sz="3200" b="1" kern="100" dirty="0">
                <a:latin typeface="Century" panose="02040604050505020304" pitchFamily="18" charset="0"/>
                <a:ea typeface="ＭＳ 明朝" panose="02020609040205080304" pitchFamily="17" charset="-128"/>
                <a:cs typeface="Times New Roman" panose="02020603050405020304" pitchFamily="18" charset="0"/>
              </a:rPr>
              <a:t>決済期間の固定</a:t>
            </a:r>
          </a:p>
          <a:p>
            <a:pPr marL="342900" lvl="0" indent="-342900" algn="just">
              <a:spcAft>
                <a:spcPts val="0"/>
              </a:spcAft>
              <a:buFont typeface="+mj-lt"/>
              <a:buAutoNum type="arabicPeriod"/>
              <a:tabLst>
                <a:tab pos="457200" algn="l"/>
              </a:tabLst>
            </a:pPr>
            <a:r>
              <a:rPr lang="ja-JP" altLang="ja-JP" sz="3200" b="1" kern="100" dirty="0">
                <a:latin typeface="Century" panose="02040604050505020304" pitchFamily="18" charset="0"/>
                <a:ea typeface="ＭＳ 明朝" panose="02020609040205080304" pitchFamily="17" charset="-128"/>
                <a:cs typeface="Times New Roman" panose="02020603050405020304" pitchFamily="18" charset="0"/>
              </a:rPr>
              <a:t>卸売業務と仲卸業務の兼務の禁止</a:t>
            </a:r>
            <a:endParaRPr lang="ja-JP" altLang="ja-JP" sz="3200" b="1"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cxnSp>
        <p:nvCxnSpPr>
          <p:cNvPr id="5" name="直線矢印コネクタ 4"/>
          <p:cNvCxnSpPr/>
          <p:nvPr/>
        </p:nvCxnSpPr>
        <p:spPr>
          <a:xfrm flipH="1">
            <a:off x="3206663" y="5008903"/>
            <a:ext cx="12526" cy="565179"/>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663879" y="5574082"/>
            <a:ext cx="6801633" cy="523220"/>
          </a:xfrm>
          <a:prstGeom prst="rect">
            <a:avLst/>
          </a:prstGeom>
          <a:noFill/>
        </p:spPr>
        <p:txBody>
          <a:bodyPr wrap="square" rtlCol="0">
            <a:spAutoFit/>
          </a:bodyPr>
          <a:lstStyle/>
          <a:p>
            <a:r>
              <a:rPr kumimoji="1" lang="ja-JP" altLang="en-US" sz="2800" b="1" dirty="0" smtClean="0">
                <a:solidFill>
                  <a:srgbClr val="FF0000"/>
                </a:solidFill>
              </a:rPr>
              <a:t>規制緩和が進み、次第に変化</a:t>
            </a:r>
            <a:endParaRPr kumimoji="1" lang="ja-JP" altLang="en-US" sz="2800" b="1" dirty="0">
              <a:solidFill>
                <a:srgbClr val="FF0000"/>
              </a:solidFill>
            </a:endParaRPr>
          </a:p>
        </p:txBody>
      </p:sp>
    </p:spTree>
    <p:extLst>
      <p:ext uri="{BB962C8B-B14F-4D97-AF65-F5344CB8AC3E}">
        <p14:creationId xmlns:p14="http://schemas.microsoft.com/office/powerpoint/2010/main" val="2667904047"/>
      </p:ext>
    </p:extLst>
  </p:cSld>
  <p:clrMapOvr>
    <a:masterClrMapping/>
  </p:clrMapOvr>
  <p:timing>
    <p:tnLst>
      <p:par>
        <p:cTn id="1" dur="indefinite" restart="never" nodeType="tmRoot"/>
      </p:par>
    </p:tnLst>
  </p:timing>
</p:sld>
</file>

<file path=ppt/theme/theme1.xml><?xml version="1.0" encoding="utf-8"?>
<a:theme xmlns:a="http://schemas.openxmlformats.org/drawingml/2006/main" name="テーマ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テーマ1">
  <a:themeElements>
    <a:clrScheme name="三重大生資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三重大生資">
      <a:majorFont>
        <a:latin typeface="Tahoma"/>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ja-JP" altLang="en-US" sz="28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ja-JP" altLang="en-US" sz="28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三重大生資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三重大生資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三重大生資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三重大生資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三重大生資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三重大生資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三重大生資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ioひな形2">
  <a:themeElements>
    <a:clrScheme name="bioひな形2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ioひな形2">
      <a:majorFont>
        <a:latin typeface="Tahoma"/>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ja-JP" altLang="en-US" sz="28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ja-JP" altLang="en-US" sz="28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bioひな形2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ioひな形2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ioひな形2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ioひな形2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ioひな形2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ioひな形2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ioひな形2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標準デザイン">
  <a:themeElements>
    <a:clrScheme name="標準デザイン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標準デザイン">
      <a:majorFont>
        <a:latin typeface="Tahoma"/>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ja-JP" altLang="en-US" sz="28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ja-JP" altLang="en-US" sz="28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標準デザイン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標準デザイン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標準デザイン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標準デザイン">
  <a:themeElements>
    <a:clrScheme name="1_標準デザイン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標準デザイン">
      <a:majorFont>
        <a:latin typeface="Tahoma"/>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ja-JP" altLang="en-US" sz="28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ja-JP" altLang="en-US" sz="28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1_標準デザイン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標準デザイン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標準デザイン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1_標準デザイン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標準デザイン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標準デザイン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1_標準デザイン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青果物パッケージセンターの役割と課題</Template>
  <TotalTime>329</TotalTime>
  <Words>993</Words>
  <Application>Microsoft Office PowerPoint</Application>
  <PresentationFormat>画面に合わせる (4:3)</PresentationFormat>
  <Paragraphs>121</Paragraphs>
  <Slides>20</Slides>
  <Notes>0</Notes>
  <HiddenSlides>0</HiddenSlides>
  <MMClips>0</MMClips>
  <ScaleCrop>false</ScaleCrop>
  <HeadingPairs>
    <vt:vector size="8" baseType="variant">
      <vt:variant>
        <vt:lpstr>使用されているフォント</vt:lpstr>
      </vt:variant>
      <vt:variant>
        <vt:i4>10</vt:i4>
      </vt:variant>
      <vt:variant>
        <vt:lpstr>テーマ</vt:lpstr>
      </vt:variant>
      <vt:variant>
        <vt:i4>5</vt:i4>
      </vt:variant>
      <vt:variant>
        <vt:lpstr>埋め込まれた OLE サーバー</vt:lpstr>
      </vt:variant>
      <vt:variant>
        <vt:i4>1</vt:i4>
      </vt:variant>
      <vt:variant>
        <vt:lpstr>スライド タイトル</vt:lpstr>
      </vt:variant>
      <vt:variant>
        <vt:i4>20</vt:i4>
      </vt:variant>
    </vt:vector>
  </HeadingPairs>
  <TitlesOfParts>
    <vt:vector size="36" baseType="lpstr">
      <vt:lpstr>ＭＳ Ｐゴシック</vt:lpstr>
      <vt:lpstr>ＭＳ 明朝</vt:lpstr>
      <vt:lpstr>Arial</vt:lpstr>
      <vt:lpstr>Calibri</vt:lpstr>
      <vt:lpstr>Century</vt:lpstr>
      <vt:lpstr>Comic Sans MS</vt:lpstr>
      <vt:lpstr>Tahoma</vt:lpstr>
      <vt:lpstr>Times New Roman</vt:lpstr>
      <vt:lpstr>Verdana</vt:lpstr>
      <vt:lpstr>Wingdings</vt:lpstr>
      <vt:lpstr>テーマ4</vt:lpstr>
      <vt:lpstr>テーマ1</vt:lpstr>
      <vt:lpstr>bioひな形2</vt:lpstr>
      <vt:lpstr>標準デザイン</vt:lpstr>
      <vt:lpstr>1_標準デザイン</vt:lpstr>
      <vt:lpstr>ビットマップ イメージ</vt:lpstr>
      <vt:lpstr>卸売市場の現在・過去・未来</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卸売市場のこれまでとこれから</dc:title>
  <dc:creator>Hiromi TOKUDA</dc:creator>
  <cp:lastModifiedBy>tokuda</cp:lastModifiedBy>
  <cp:revision>40</cp:revision>
  <dcterms:created xsi:type="dcterms:W3CDTF">2015-10-16T00:08:26Z</dcterms:created>
  <dcterms:modified xsi:type="dcterms:W3CDTF">2015-10-19T09:31:52Z</dcterms:modified>
</cp:coreProperties>
</file>